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4" r:id="rId1"/>
  </p:sldMasterIdLst>
  <p:notesMasterIdLst>
    <p:notesMasterId r:id="rId48"/>
  </p:notesMasterIdLst>
  <p:handoutMasterIdLst>
    <p:handoutMasterId r:id="rId49"/>
  </p:handoutMasterIdLst>
  <p:sldIdLst>
    <p:sldId id="256" r:id="rId2"/>
    <p:sldId id="309" r:id="rId3"/>
    <p:sldId id="308" r:id="rId4"/>
    <p:sldId id="257" r:id="rId5"/>
    <p:sldId id="263" r:id="rId6"/>
    <p:sldId id="293" r:id="rId7"/>
    <p:sldId id="295" r:id="rId8"/>
    <p:sldId id="298" r:id="rId9"/>
    <p:sldId id="299" r:id="rId10"/>
    <p:sldId id="259" r:id="rId11"/>
    <p:sldId id="258" r:id="rId12"/>
    <p:sldId id="292" r:id="rId13"/>
    <p:sldId id="264" r:id="rId14"/>
    <p:sldId id="268" r:id="rId15"/>
    <p:sldId id="304" r:id="rId16"/>
    <p:sldId id="265" r:id="rId17"/>
    <p:sldId id="288" r:id="rId18"/>
    <p:sldId id="266" r:id="rId19"/>
    <p:sldId id="296" r:id="rId20"/>
    <p:sldId id="267" r:id="rId21"/>
    <p:sldId id="269" r:id="rId22"/>
    <p:sldId id="270" r:id="rId23"/>
    <p:sldId id="260" r:id="rId24"/>
    <p:sldId id="271" r:id="rId25"/>
    <p:sldId id="272" r:id="rId26"/>
    <p:sldId id="273" r:id="rId27"/>
    <p:sldId id="274" r:id="rId28"/>
    <p:sldId id="275" r:id="rId29"/>
    <p:sldId id="261" r:id="rId30"/>
    <p:sldId id="276" r:id="rId31"/>
    <p:sldId id="277" r:id="rId32"/>
    <p:sldId id="278" r:id="rId33"/>
    <p:sldId id="279" r:id="rId34"/>
    <p:sldId id="280" r:id="rId35"/>
    <p:sldId id="281" r:id="rId36"/>
    <p:sldId id="282" r:id="rId37"/>
    <p:sldId id="283" r:id="rId38"/>
    <p:sldId id="284" r:id="rId39"/>
    <p:sldId id="262" r:id="rId40"/>
    <p:sldId id="285" r:id="rId41"/>
    <p:sldId id="286" r:id="rId42"/>
    <p:sldId id="306" r:id="rId43"/>
    <p:sldId id="307" r:id="rId44"/>
    <p:sldId id="290" r:id="rId45"/>
    <p:sldId id="294" r:id="rId46"/>
    <p:sldId id="303" r:id="rId47"/>
  </p:sldIdLst>
  <p:sldSz cx="12192000" cy="68580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B6D32B-B260-4A8E-836F-3B731397E797}">
          <p14:sldIdLst>
            <p14:sldId id="256"/>
            <p14:sldId id="309"/>
            <p14:sldId id="308"/>
            <p14:sldId id="257"/>
            <p14:sldId id="263"/>
            <p14:sldId id="293"/>
            <p14:sldId id="295"/>
            <p14:sldId id="298"/>
            <p14:sldId id="299"/>
            <p14:sldId id="259"/>
            <p14:sldId id="258"/>
            <p14:sldId id="292"/>
            <p14:sldId id="264"/>
            <p14:sldId id="268"/>
            <p14:sldId id="304"/>
            <p14:sldId id="265"/>
            <p14:sldId id="288"/>
            <p14:sldId id="266"/>
            <p14:sldId id="296"/>
            <p14:sldId id="267"/>
            <p14:sldId id="269"/>
            <p14:sldId id="270"/>
            <p14:sldId id="260"/>
            <p14:sldId id="271"/>
            <p14:sldId id="272"/>
            <p14:sldId id="273"/>
            <p14:sldId id="274"/>
            <p14:sldId id="275"/>
            <p14:sldId id="261"/>
            <p14:sldId id="276"/>
            <p14:sldId id="277"/>
            <p14:sldId id="278"/>
            <p14:sldId id="279"/>
            <p14:sldId id="280"/>
            <p14:sldId id="281"/>
            <p14:sldId id="282"/>
            <p14:sldId id="283"/>
            <p14:sldId id="284"/>
            <p14:sldId id="262"/>
            <p14:sldId id="285"/>
            <p14:sldId id="286"/>
            <p14:sldId id="306"/>
            <p14:sldId id="307"/>
            <p14:sldId id="290"/>
            <p14:sldId id="294"/>
            <p14:sldId id="30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66"/>
    <a:srgbClr val="0000FF"/>
    <a:srgbClr val="9966FF"/>
    <a:srgbClr val="FF6600"/>
    <a:srgbClr val="FF66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23" autoAdjust="0"/>
  </p:normalViewPr>
  <p:slideViewPr>
    <p:cSldViewPr snapToGrid="0">
      <p:cViewPr varScale="1">
        <p:scale>
          <a:sx n="109" d="100"/>
          <a:sy n="109" d="100"/>
        </p:scale>
        <p:origin x="67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161390" cy="367259"/>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5437637" y="1"/>
            <a:ext cx="4161390" cy="367259"/>
          </a:xfrm>
          <a:prstGeom prst="rect">
            <a:avLst/>
          </a:prstGeom>
        </p:spPr>
        <p:txBody>
          <a:bodyPr vert="horz" lIns="94851" tIns="47425" rIns="94851" bIns="47425" rtlCol="0"/>
          <a:lstStyle>
            <a:lvl1pPr algn="r">
              <a:defRPr sz="1200"/>
            </a:lvl1pPr>
          </a:lstStyle>
          <a:p>
            <a:fld id="{19EFBEA0-4E81-495B-9497-68B3E94F0B11}" type="datetimeFigureOut">
              <a:rPr lang="en-US" smtClean="0"/>
              <a:t>8/13/2020</a:t>
            </a:fld>
            <a:endParaRPr lang="en-US"/>
          </a:p>
        </p:txBody>
      </p:sp>
      <p:sp>
        <p:nvSpPr>
          <p:cNvPr id="4" name="Footer Placeholder 3"/>
          <p:cNvSpPr>
            <a:spLocks noGrp="1"/>
          </p:cNvSpPr>
          <p:nvPr>
            <p:ph type="ftr" sz="quarter" idx="2"/>
          </p:nvPr>
        </p:nvSpPr>
        <p:spPr>
          <a:xfrm>
            <a:off x="2" y="6947942"/>
            <a:ext cx="4161390" cy="367259"/>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5437637" y="6947942"/>
            <a:ext cx="4161390" cy="367259"/>
          </a:xfrm>
          <a:prstGeom prst="rect">
            <a:avLst/>
          </a:prstGeom>
        </p:spPr>
        <p:txBody>
          <a:bodyPr vert="horz" lIns="94851" tIns="47425" rIns="94851" bIns="47425" rtlCol="0" anchor="b"/>
          <a:lstStyle>
            <a:lvl1pPr algn="r">
              <a:defRPr sz="1200"/>
            </a:lvl1pPr>
          </a:lstStyle>
          <a:p>
            <a:fld id="{2366E5B9-477C-4B3E-92A5-15838FCC3A14}" type="slidenum">
              <a:rPr lang="en-US" smtClean="0"/>
              <a:t>‹#›</a:t>
            </a:fld>
            <a:endParaRPr lang="en-US"/>
          </a:p>
        </p:txBody>
      </p:sp>
    </p:spTree>
    <p:extLst>
      <p:ext uri="{BB962C8B-B14F-4D97-AF65-F5344CB8AC3E}">
        <p14:creationId xmlns:p14="http://schemas.microsoft.com/office/powerpoint/2010/main" val="4185416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6713"/>
          </a:xfrm>
          <a:prstGeom prst="rect">
            <a:avLst/>
          </a:prstGeom>
        </p:spPr>
        <p:txBody>
          <a:bodyPr vert="horz" lIns="91440" tIns="45720" rIns="91440" bIns="45720" rtlCol="0"/>
          <a:lstStyle>
            <a:lvl1pPr algn="r">
              <a:defRPr sz="1200"/>
            </a:lvl1pPr>
          </a:lstStyle>
          <a:p>
            <a:fld id="{819428FA-419E-4AE0-9E94-6A69EDD296F6}" type="datetimeFigureOut">
              <a:rPr lang="en-US" smtClean="0"/>
              <a:t>8/13/2020</a:t>
            </a:fld>
            <a:endParaRPr lang="en-US"/>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521075"/>
            <a:ext cx="7680325" cy="28797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6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6712"/>
          </a:xfrm>
          <a:prstGeom prst="rect">
            <a:avLst/>
          </a:prstGeom>
        </p:spPr>
        <p:txBody>
          <a:bodyPr vert="horz" lIns="91440" tIns="45720" rIns="91440" bIns="45720" rtlCol="0" anchor="b"/>
          <a:lstStyle>
            <a:lvl1pPr algn="r">
              <a:defRPr sz="1200"/>
            </a:lvl1pPr>
          </a:lstStyle>
          <a:p>
            <a:fld id="{1C03E422-D3DC-4B31-8451-30BF6F578280}" type="slidenum">
              <a:rPr lang="en-US" smtClean="0"/>
              <a:t>‹#›</a:t>
            </a:fld>
            <a:endParaRPr lang="en-US"/>
          </a:p>
        </p:txBody>
      </p:sp>
    </p:spTree>
    <p:extLst>
      <p:ext uri="{BB962C8B-B14F-4D97-AF65-F5344CB8AC3E}">
        <p14:creationId xmlns:p14="http://schemas.microsoft.com/office/powerpoint/2010/main" val="91020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a:t>
            </a:fld>
            <a:endParaRPr lang="en-US"/>
          </a:p>
        </p:txBody>
      </p:sp>
    </p:spTree>
    <p:extLst>
      <p:ext uri="{BB962C8B-B14F-4D97-AF65-F5344CB8AC3E}">
        <p14:creationId xmlns:p14="http://schemas.microsoft.com/office/powerpoint/2010/main" val="424759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10</a:t>
            </a:fld>
            <a:endParaRPr lang="en-US"/>
          </a:p>
        </p:txBody>
      </p:sp>
    </p:spTree>
    <p:extLst>
      <p:ext uri="{BB962C8B-B14F-4D97-AF65-F5344CB8AC3E}">
        <p14:creationId xmlns:p14="http://schemas.microsoft.com/office/powerpoint/2010/main" val="362328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11</a:t>
            </a:fld>
            <a:endParaRPr lang="en-US"/>
          </a:p>
        </p:txBody>
      </p:sp>
    </p:spTree>
    <p:extLst>
      <p:ext uri="{BB962C8B-B14F-4D97-AF65-F5344CB8AC3E}">
        <p14:creationId xmlns:p14="http://schemas.microsoft.com/office/powerpoint/2010/main" val="3314632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12</a:t>
            </a:fld>
            <a:endParaRPr lang="en-US"/>
          </a:p>
        </p:txBody>
      </p:sp>
    </p:spTree>
    <p:extLst>
      <p:ext uri="{BB962C8B-B14F-4D97-AF65-F5344CB8AC3E}">
        <p14:creationId xmlns:p14="http://schemas.microsoft.com/office/powerpoint/2010/main" val="3594572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13</a:t>
            </a:fld>
            <a:endParaRPr lang="en-US"/>
          </a:p>
        </p:txBody>
      </p:sp>
    </p:spTree>
    <p:extLst>
      <p:ext uri="{BB962C8B-B14F-4D97-AF65-F5344CB8AC3E}">
        <p14:creationId xmlns:p14="http://schemas.microsoft.com/office/powerpoint/2010/main" val="1035876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14</a:t>
            </a:fld>
            <a:endParaRPr lang="en-US"/>
          </a:p>
        </p:txBody>
      </p:sp>
    </p:spTree>
    <p:extLst>
      <p:ext uri="{BB962C8B-B14F-4D97-AF65-F5344CB8AC3E}">
        <p14:creationId xmlns:p14="http://schemas.microsoft.com/office/powerpoint/2010/main" val="4072147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15</a:t>
            </a:fld>
            <a:endParaRPr lang="en-US"/>
          </a:p>
        </p:txBody>
      </p:sp>
    </p:spTree>
    <p:extLst>
      <p:ext uri="{BB962C8B-B14F-4D97-AF65-F5344CB8AC3E}">
        <p14:creationId xmlns:p14="http://schemas.microsoft.com/office/powerpoint/2010/main" val="3218967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16</a:t>
            </a:fld>
            <a:endParaRPr lang="en-US"/>
          </a:p>
        </p:txBody>
      </p:sp>
    </p:spTree>
    <p:extLst>
      <p:ext uri="{BB962C8B-B14F-4D97-AF65-F5344CB8AC3E}">
        <p14:creationId xmlns:p14="http://schemas.microsoft.com/office/powerpoint/2010/main" val="2778349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17</a:t>
            </a:fld>
            <a:endParaRPr lang="en-US"/>
          </a:p>
        </p:txBody>
      </p:sp>
    </p:spTree>
    <p:extLst>
      <p:ext uri="{BB962C8B-B14F-4D97-AF65-F5344CB8AC3E}">
        <p14:creationId xmlns:p14="http://schemas.microsoft.com/office/powerpoint/2010/main" val="2795272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18</a:t>
            </a:fld>
            <a:endParaRPr lang="en-US"/>
          </a:p>
        </p:txBody>
      </p:sp>
    </p:spTree>
    <p:extLst>
      <p:ext uri="{BB962C8B-B14F-4D97-AF65-F5344CB8AC3E}">
        <p14:creationId xmlns:p14="http://schemas.microsoft.com/office/powerpoint/2010/main" val="3117124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19</a:t>
            </a:fld>
            <a:endParaRPr lang="en-US"/>
          </a:p>
        </p:txBody>
      </p:sp>
    </p:spTree>
    <p:extLst>
      <p:ext uri="{BB962C8B-B14F-4D97-AF65-F5344CB8AC3E}">
        <p14:creationId xmlns:p14="http://schemas.microsoft.com/office/powerpoint/2010/main" val="173721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a:t>
            </a:fld>
            <a:endParaRPr lang="en-US"/>
          </a:p>
        </p:txBody>
      </p:sp>
    </p:spTree>
    <p:extLst>
      <p:ext uri="{BB962C8B-B14F-4D97-AF65-F5344CB8AC3E}">
        <p14:creationId xmlns:p14="http://schemas.microsoft.com/office/powerpoint/2010/main" val="2618151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20</a:t>
            </a:fld>
            <a:endParaRPr lang="en-US"/>
          </a:p>
        </p:txBody>
      </p:sp>
    </p:spTree>
    <p:extLst>
      <p:ext uri="{BB962C8B-B14F-4D97-AF65-F5344CB8AC3E}">
        <p14:creationId xmlns:p14="http://schemas.microsoft.com/office/powerpoint/2010/main" val="404200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21</a:t>
            </a:fld>
            <a:endParaRPr lang="en-US"/>
          </a:p>
        </p:txBody>
      </p:sp>
    </p:spTree>
    <p:extLst>
      <p:ext uri="{BB962C8B-B14F-4D97-AF65-F5344CB8AC3E}">
        <p14:creationId xmlns:p14="http://schemas.microsoft.com/office/powerpoint/2010/main" val="3223135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22</a:t>
            </a:fld>
            <a:endParaRPr lang="en-US"/>
          </a:p>
        </p:txBody>
      </p:sp>
    </p:spTree>
    <p:extLst>
      <p:ext uri="{BB962C8B-B14F-4D97-AF65-F5344CB8AC3E}">
        <p14:creationId xmlns:p14="http://schemas.microsoft.com/office/powerpoint/2010/main" val="1831629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23</a:t>
            </a:fld>
            <a:endParaRPr lang="en-US"/>
          </a:p>
        </p:txBody>
      </p:sp>
    </p:spTree>
    <p:extLst>
      <p:ext uri="{BB962C8B-B14F-4D97-AF65-F5344CB8AC3E}">
        <p14:creationId xmlns:p14="http://schemas.microsoft.com/office/powerpoint/2010/main" val="20254479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24</a:t>
            </a:fld>
            <a:endParaRPr lang="en-US"/>
          </a:p>
        </p:txBody>
      </p:sp>
    </p:spTree>
    <p:extLst>
      <p:ext uri="{BB962C8B-B14F-4D97-AF65-F5344CB8AC3E}">
        <p14:creationId xmlns:p14="http://schemas.microsoft.com/office/powerpoint/2010/main" val="3095136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25</a:t>
            </a:fld>
            <a:endParaRPr lang="en-US"/>
          </a:p>
        </p:txBody>
      </p:sp>
    </p:spTree>
    <p:extLst>
      <p:ext uri="{BB962C8B-B14F-4D97-AF65-F5344CB8AC3E}">
        <p14:creationId xmlns:p14="http://schemas.microsoft.com/office/powerpoint/2010/main" val="1859763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26</a:t>
            </a:fld>
            <a:endParaRPr lang="en-US"/>
          </a:p>
        </p:txBody>
      </p:sp>
    </p:spTree>
    <p:extLst>
      <p:ext uri="{BB962C8B-B14F-4D97-AF65-F5344CB8AC3E}">
        <p14:creationId xmlns:p14="http://schemas.microsoft.com/office/powerpoint/2010/main" val="28478359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27</a:t>
            </a:fld>
            <a:endParaRPr lang="en-US"/>
          </a:p>
        </p:txBody>
      </p:sp>
    </p:spTree>
    <p:extLst>
      <p:ext uri="{BB962C8B-B14F-4D97-AF65-F5344CB8AC3E}">
        <p14:creationId xmlns:p14="http://schemas.microsoft.com/office/powerpoint/2010/main" val="2115243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28</a:t>
            </a:fld>
            <a:endParaRPr lang="en-US"/>
          </a:p>
        </p:txBody>
      </p:sp>
    </p:spTree>
    <p:extLst>
      <p:ext uri="{BB962C8B-B14F-4D97-AF65-F5344CB8AC3E}">
        <p14:creationId xmlns:p14="http://schemas.microsoft.com/office/powerpoint/2010/main" val="1965032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29</a:t>
            </a:fld>
            <a:endParaRPr lang="en-US"/>
          </a:p>
        </p:txBody>
      </p:sp>
    </p:spTree>
    <p:extLst>
      <p:ext uri="{BB962C8B-B14F-4D97-AF65-F5344CB8AC3E}">
        <p14:creationId xmlns:p14="http://schemas.microsoft.com/office/powerpoint/2010/main" val="58378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a:t>
            </a:fld>
            <a:endParaRPr lang="en-US"/>
          </a:p>
        </p:txBody>
      </p:sp>
    </p:spTree>
    <p:extLst>
      <p:ext uri="{BB962C8B-B14F-4D97-AF65-F5344CB8AC3E}">
        <p14:creationId xmlns:p14="http://schemas.microsoft.com/office/powerpoint/2010/main" val="448345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30</a:t>
            </a:fld>
            <a:endParaRPr lang="en-US"/>
          </a:p>
        </p:txBody>
      </p:sp>
    </p:spTree>
    <p:extLst>
      <p:ext uri="{BB962C8B-B14F-4D97-AF65-F5344CB8AC3E}">
        <p14:creationId xmlns:p14="http://schemas.microsoft.com/office/powerpoint/2010/main" val="42653039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31</a:t>
            </a:fld>
            <a:endParaRPr lang="en-US"/>
          </a:p>
        </p:txBody>
      </p:sp>
    </p:spTree>
    <p:extLst>
      <p:ext uri="{BB962C8B-B14F-4D97-AF65-F5344CB8AC3E}">
        <p14:creationId xmlns:p14="http://schemas.microsoft.com/office/powerpoint/2010/main" val="28537942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32</a:t>
            </a:fld>
            <a:endParaRPr lang="en-US"/>
          </a:p>
        </p:txBody>
      </p:sp>
    </p:spTree>
    <p:extLst>
      <p:ext uri="{BB962C8B-B14F-4D97-AF65-F5344CB8AC3E}">
        <p14:creationId xmlns:p14="http://schemas.microsoft.com/office/powerpoint/2010/main" val="2904029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33</a:t>
            </a:fld>
            <a:endParaRPr lang="en-US"/>
          </a:p>
        </p:txBody>
      </p:sp>
    </p:spTree>
    <p:extLst>
      <p:ext uri="{BB962C8B-B14F-4D97-AF65-F5344CB8AC3E}">
        <p14:creationId xmlns:p14="http://schemas.microsoft.com/office/powerpoint/2010/main" val="20843438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34</a:t>
            </a:fld>
            <a:endParaRPr lang="en-US"/>
          </a:p>
        </p:txBody>
      </p:sp>
    </p:spTree>
    <p:extLst>
      <p:ext uri="{BB962C8B-B14F-4D97-AF65-F5344CB8AC3E}">
        <p14:creationId xmlns:p14="http://schemas.microsoft.com/office/powerpoint/2010/main" val="150528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35</a:t>
            </a:fld>
            <a:endParaRPr lang="en-US"/>
          </a:p>
        </p:txBody>
      </p:sp>
    </p:spTree>
    <p:extLst>
      <p:ext uri="{BB962C8B-B14F-4D97-AF65-F5344CB8AC3E}">
        <p14:creationId xmlns:p14="http://schemas.microsoft.com/office/powerpoint/2010/main" val="999610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36</a:t>
            </a:fld>
            <a:endParaRPr lang="en-US"/>
          </a:p>
        </p:txBody>
      </p:sp>
    </p:spTree>
    <p:extLst>
      <p:ext uri="{BB962C8B-B14F-4D97-AF65-F5344CB8AC3E}">
        <p14:creationId xmlns:p14="http://schemas.microsoft.com/office/powerpoint/2010/main" val="16458058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37</a:t>
            </a:fld>
            <a:endParaRPr lang="en-US"/>
          </a:p>
        </p:txBody>
      </p:sp>
    </p:spTree>
    <p:extLst>
      <p:ext uri="{BB962C8B-B14F-4D97-AF65-F5344CB8AC3E}">
        <p14:creationId xmlns:p14="http://schemas.microsoft.com/office/powerpoint/2010/main" val="36397503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38</a:t>
            </a:fld>
            <a:endParaRPr lang="en-US"/>
          </a:p>
        </p:txBody>
      </p:sp>
    </p:spTree>
    <p:extLst>
      <p:ext uri="{BB962C8B-B14F-4D97-AF65-F5344CB8AC3E}">
        <p14:creationId xmlns:p14="http://schemas.microsoft.com/office/powerpoint/2010/main" val="41711655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39</a:t>
            </a:fld>
            <a:endParaRPr lang="en-US"/>
          </a:p>
        </p:txBody>
      </p:sp>
    </p:spTree>
    <p:extLst>
      <p:ext uri="{BB962C8B-B14F-4D97-AF65-F5344CB8AC3E}">
        <p14:creationId xmlns:p14="http://schemas.microsoft.com/office/powerpoint/2010/main" val="22714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a:t>
            </a:fld>
            <a:endParaRPr lang="en-US"/>
          </a:p>
        </p:txBody>
      </p:sp>
    </p:spTree>
    <p:extLst>
      <p:ext uri="{BB962C8B-B14F-4D97-AF65-F5344CB8AC3E}">
        <p14:creationId xmlns:p14="http://schemas.microsoft.com/office/powerpoint/2010/main" val="33995303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40</a:t>
            </a:fld>
            <a:endParaRPr lang="en-US"/>
          </a:p>
        </p:txBody>
      </p:sp>
    </p:spTree>
    <p:extLst>
      <p:ext uri="{BB962C8B-B14F-4D97-AF65-F5344CB8AC3E}">
        <p14:creationId xmlns:p14="http://schemas.microsoft.com/office/powerpoint/2010/main" val="5791344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41</a:t>
            </a:fld>
            <a:endParaRPr lang="en-US"/>
          </a:p>
        </p:txBody>
      </p:sp>
    </p:spTree>
    <p:extLst>
      <p:ext uri="{BB962C8B-B14F-4D97-AF65-F5344CB8AC3E}">
        <p14:creationId xmlns:p14="http://schemas.microsoft.com/office/powerpoint/2010/main" val="27351012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42</a:t>
            </a:fld>
            <a:endParaRPr lang="en-US"/>
          </a:p>
        </p:txBody>
      </p:sp>
    </p:spTree>
    <p:extLst>
      <p:ext uri="{BB962C8B-B14F-4D97-AF65-F5344CB8AC3E}">
        <p14:creationId xmlns:p14="http://schemas.microsoft.com/office/powerpoint/2010/main" val="3686871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43</a:t>
            </a:fld>
            <a:endParaRPr lang="en-US"/>
          </a:p>
        </p:txBody>
      </p:sp>
    </p:spTree>
    <p:extLst>
      <p:ext uri="{BB962C8B-B14F-4D97-AF65-F5344CB8AC3E}">
        <p14:creationId xmlns:p14="http://schemas.microsoft.com/office/powerpoint/2010/main" val="42748011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44</a:t>
            </a:fld>
            <a:endParaRPr lang="en-US"/>
          </a:p>
        </p:txBody>
      </p:sp>
    </p:spTree>
    <p:extLst>
      <p:ext uri="{BB962C8B-B14F-4D97-AF65-F5344CB8AC3E}">
        <p14:creationId xmlns:p14="http://schemas.microsoft.com/office/powerpoint/2010/main" val="25548284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45</a:t>
            </a:fld>
            <a:endParaRPr lang="en-US"/>
          </a:p>
        </p:txBody>
      </p:sp>
    </p:spTree>
    <p:extLst>
      <p:ext uri="{BB962C8B-B14F-4D97-AF65-F5344CB8AC3E}">
        <p14:creationId xmlns:p14="http://schemas.microsoft.com/office/powerpoint/2010/main" val="21579506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46</a:t>
            </a:fld>
            <a:endParaRPr lang="en-US"/>
          </a:p>
        </p:txBody>
      </p:sp>
    </p:spTree>
    <p:extLst>
      <p:ext uri="{BB962C8B-B14F-4D97-AF65-F5344CB8AC3E}">
        <p14:creationId xmlns:p14="http://schemas.microsoft.com/office/powerpoint/2010/main" val="3432677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5</a:t>
            </a:fld>
            <a:endParaRPr lang="en-US"/>
          </a:p>
        </p:txBody>
      </p:sp>
    </p:spTree>
    <p:extLst>
      <p:ext uri="{BB962C8B-B14F-4D97-AF65-F5344CB8AC3E}">
        <p14:creationId xmlns:p14="http://schemas.microsoft.com/office/powerpoint/2010/main" val="2702597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6</a:t>
            </a:fld>
            <a:endParaRPr lang="en-US"/>
          </a:p>
        </p:txBody>
      </p:sp>
    </p:spTree>
    <p:extLst>
      <p:ext uri="{BB962C8B-B14F-4D97-AF65-F5344CB8AC3E}">
        <p14:creationId xmlns:p14="http://schemas.microsoft.com/office/powerpoint/2010/main" val="1252919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7</a:t>
            </a:fld>
            <a:endParaRPr lang="en-US"/>
          </a:p>
        </p:txBody>
      </p:sp>
    </p:spTree>
    <p:extLst>
      <p:ext uri="{BB962C8B-B14F-4D97-AF65-F5344CB8AC3E}">
        <p14:creationId xmlns:p14="http://schemas.microsoft.com/office/powerpoint/2010/main" val="307040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8</a:t>
            </a:fld>
            <a:endParaRPr lang="en-US"/>
          </a:p>
        </p:txBody>
      </p:sp>
    </p:spTree>
    <p:extLst>
      <p:ext uri="{BB962C8B-B14F-4D97-AF65-F5344CB8AC3E}">
        <p14:creationId xmlns:p14="http://schemas.microsoft.com/office/powerpoint/2010/main" val="118696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3E422-D3DC-4B31-8451-30BF6F578280}" type="slidenum">
              <a:rPr lang="en-US" smtClean="0"/>
              <a:t>9</a:t>
            </a:fld>
            <a:endParaRPr lang="en-US"/>
          </a:p>
        </p:txBody>
      </p:sp>
    </p:spTree>
    <p:extLst>
      <p:ext uri="{BB962C8B-B14F-4D97-AF65-F5344CB8AC3E}">
        <p14:creationId xmlns:p14="http://schemas.microsoft.com/office/powerpoint/2010/main" val="74854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65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859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007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203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5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11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81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767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730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56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561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988441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vaclean.com/products/protexus-cordless-electrostatic-sprayers%20/"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www.nfhs.org/articles/guidance-for-a-return-to-high-school-marching-band/" TargetMode="External"/><Relationship Id="rId3" Type="http://schemas.openxmlformats.org/officeDocument/2006/relationships/hyperlink" Target="https://www.eventsafetyalliance.org/esa-reopening-guide?fbclid=IwAR3dZiB_--0cX_2wJDT9SVaoiVEADLZ9r2HmudSoNSVILbEakgNCAADYPkA" TargetMode="External"/><Relationship Id="rId7" Type="http://schemas.openxmlformats.org/officeDocument/2006/relationships/hyperlink" Target="https://www.uiltexas.org/music/marching-band/marching-band-summer-practices-rehearsals-2020"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s://www.uiltexas.org/files/policy/Marching-Band-PR-Covid_20.pdf" TargetMode="External"/><Relationship Id="rId5" Type="http://schemas.openxmlformats.org/officeDocument/2006/relationships/hyperlink" Target="https://www.cdc.gov/coronavirus/2019-ncov/community/pdf/Reopening_America_Guidance.pdf" TargetMode="External"/><Relationship Id="rId10" Type="http://schemas.openxmlformats.org/officeDocument/2006/relationships/hyperlink" Target="https://www.who.int/emergencies/diseases/novel-coronavirus-2019/events-as-they-happen" TargetMode="External"/><Relationship Id="rId4" Type="http://schemas.openxmlformats.org/officeDocument/2006/relationships/hyperlink" Target="https://www.apap365.org/Portals/1/PDFs/Advocacy/PACC%20Reopening%20Advisory%20%20Draft%20%20%20%20%20%20%20Ver%204.0.pdf" TargetMode="External"/><Relationship Id="rId9" Type="http://schemas.openxmlformats.org/officeDocument/2006/relationships/hyperlink" Target="https://www.nfhs.org/articles/guidance-for-state-associations-to-consider-in-re-opening-high-school-athletics-and-other-activitie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4571" y="898070"/>
            <a:ext cx="10242369" cy="2910385"/>
          </a:xfrm>
        </p:spPr>
        <p:txBody>
          <a:bodyPr/>
          <a:lstStyle/>
          <a:p>
            <a:r>
              <a:rPr lang="en-US" dirty="0" smtClean="0"/>
              <a:t> POTENTIAL IN-PERSON </a:t>
            </a:r>
            <a:br>
              <a:rPr lang="en-US" dirty="0" smtClean="0"/>
            </a:br>
            <a:r>
              <a:rPr lang="en-US" dirty="0" smtClean="0"/>
              <a:t>Event Procedures</a:t>
            </a:r>
            <a:endParaRPr lang="en-US" dirty="0"/>
          </a:p>
        </p:txBody>
      </p:sp>
      <p:sp>
        <p:nvSpPr>
          <p:cNvPr id="3" name="Subtitle 2"/>
          <p:cNvSpPr>
            <a:spLocks noGrp="1"/>
          </p:cNvSpPr>
          <p:nvPr>
            <p:ph type="subTitle" idx="1"/>
          </p:nvPr>
        </p:nvSpPr>
        <p:spPr>
          <a:xfrm>
            <a:off x="1709530" y="3869634"/>
            <a:ext cx="8767860" cy="964833"/>
          </a:xfrm>
        </p:spPr>
        <p:txBody>
          <a:bodyPr/>
          <a:lstStyle/>
          <a:p>
            <a:r>
              <a:rPr lang="en-US" dirty="0" smtClean="0"/>
              <a:t>Considerations for running indoor marching arts events</a:t>
            </a:r>
          </a:p>
          <a:p>
            <a:r>
              <a:rPr lang="en-US" dirty="0" smtClean="0"/>
              <a:t>in the wake of COVID-19 </a:t>
            </a:r>
          </a:p>
        </p:txBody>
      </p:sp>
      <p:sp>
        <p:nvSpPr>
          <p:cNvPr id="4" name="Subtitle 2"/>
          <p:cNvSpPr txBox="1">
            <a:spLocks/>
          </p:cNvSpPr>
          <p:nvPr/>
        </p:nvSpPr>
        <p:spPr>
          <a:xfrm>
            <a:off x="1709530" y="6070602"/>
            <a:ext cx="8767860" cy="5334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400"/>
              </a:spcBef>
              <a:buClr>
                <a:schemeClr val="accent1"/>
              </a:buClr>
              <a:buSzPct val="80000"/>
              <a:buFont typeface="Corbel" pitchFamily="34" charset="0"/>
              <a:buNone/>
              <a:defRPr sz="2200" kern="1200">
                <a:solidFill>
                  <a:srgbClr val="FFFFFF"/>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200" kern="1200">
                <a:solidFill>
                  <a:schemeClr val="accent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200" kern="1200">
                <a:solidFill>
                  <a:schemeClr val="accent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9pPr>
          </a:lstStyle>
          <a:p>
            <a:r>
              <a:rPr lang="en-US" dirty="0" smtClean="0"/>
              <a:t>Created by WGI Sport of the Arts</a:t>
            </a:r>
          </a:p>
        </p:txBody>
      </p:sp>
    </p:spTree>
    <p:extLst>
      <p:ext uri="{BB962C8B-B14F-4D97-AF65-F5344CB8AC3E}">
        <p14:creationId xmlns:p14="http://schemas.microsoft.com/office/powerpoint/2010/main" val="4281515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of House</a:t>
            </a:r>
            <a:endParaRPr lang="en-US" dirty="0"/>
          </a:p>
        </p:txBody>
      </p:sp>
      <p:sp>
        <p:nvSpPr>
          <p:cNvPr id="3" name="Subtitle 2"/>
          <p:cNvSpPr>
            <a:spLocks noGrp="1"/>
          </p:cNvSpPr>
          <p:nvPr>
            <p:ph type="subTitle" idx="1"/>
          </p:nvPr>
        </p:nvSpPr>
        <p:spPr/>
        <p:txBody>
          <a:bodyPr/>
          <a:lstStyle/>
          <a:p>
            <a:r>
              <a:rPr lang="en-US" dirty="0" smtClean="0"/>
              <a:t>Includes:  Group Check In, Group Holding Areas, Group Restrooms/Changing Areas, Warm Up, Prop Storage, Floor Refolding, Judge Room, Tabulation</a:t>
            </a:r>
            <a:endParaRPr lang="en-US" dirty="0"/>
          </a:p>
        </p:txBody>
      </p:sp>
    </p:spTree>
    <p:extLst>
      <p:ext uri="{BB962C8B-B14F-4D97-AF65-F5344CB8AC3E}">
        <p14:creationId xmlns:p14="http://schemas.microsoft.com/office/powerpoint/2010/main" val="2507090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95806"/>
            <a:ext cx="9875520" cy="838200"/>
          </a:xfrm>
        </p:spPr>
        <p:txBody>
          <a:bodyPr/>
          <a:lstStyle/>
          <a:p>
            <a:r>
              <a:rPr lang="en-US" dirty="0" smtClean="0"/>
              <a:t>Group Check In </a:t>
            </a:r>
            <a:r>
              <a:rPr lang="en-US" dirty="0"/>
              <a:t>(</a:t>
            </a:r>
            <a:r>
              <a:rPr lang="en-US" dirty="0" smtClean="0"/>
              <a:t>Set Up)</a:t>
            </a:r>
            <a:endParaRPr lang="en-US" dirty="0"/>
          </a:p>
        </p:txBody>
      </p:sp>
      <p:sp>
        <p:nvSpPr>
          <p:cNvPr id="4" name="Content Placeholder 2"/>
          <p:cNvSpPr txBox="1">
            <a:spLocks/>
          </p:cNvSpPr>
          <p:nvPr/>
        </p:nvSpPr>
        <p:spPr>
          <a:xfrm>
            <a:off x="5672667" y="1219200"/>
            <a:ext cx="4377267" cy="487680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dirty="0"/>
          </a:p>
        </p:txBody>
      </p:sp>
      <p:sp>
        <p:nvSpPr>
          <p:cNvPr id="5" name="Content Placeholder 2"/>
          <p:cNvSpPr txBox="1">
            <a:spLocks/>
          </p:cNvSpPr>
          <p:nvPr/>
        </p:nvSpPr>
        <p:spPr>
          <a:xfrm>
            <a:off x="1143000" y="1848812"/>
            <a:ext cx="10414000" cy="4323387"/>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buClr>
                <a:srgbClr val="0070C0"/>
              </a:buClr>
            </a:pPr>
            <a:r>
              <a:rPr lang="en-US" sz="2400" dirty="0">
                <a:solidFill>
                  <a:srgbClr val="0070C0"/>
                </a:solidFill>
              </a:rPr>
              <a:t>C</a:t>
            </a:r>
            <a:r>
              <a:rPr lang="en-US" sz="2400" dirty="0" smtClean="0">
                <a:solidFill>
                  <a:srgbClr val="0070C0"/>
                </a:solidFill>
              </a:rPr>
              <a:t>heck in stations should be set up outside and at a distance of 6’ apart.</a:t>
            </a:r>
          </a:p>
          <a:p>
            <a:pPr>
              <a:buClr>
                <a:srgbClr val="0070C0"/>
              </a:buClr>
            </a:pPr>
            <a:r>
              <a:rPr lang="en-US" sz="2400" dirty="0">
                <a:solidFill>
                  <a:srgbClr val="0070C0"/>
                </a:solidFill>
              </a:rPr>
              <a:t>Wristbands should be pre-counted and then sealed in a plastic bag.  The person counting the wristbands should wear a mask and gloves. </a:t>
            </a:r>
            <a:endParaRPr lang="en-US" sz="2400" dirty="0" smtClean="0">
              <a:solidFill>
                <a:srgbClr val="0070C0"/>
              </a:solidFill>
            </a:endParaRPr>
          </a:p>
          <a:p>
            <a:r>
              <a:rPr lang="en-US" sz="2400" dirty="0" smtClean="0">
                <a:solidFill>
                  <a:srgbClr val="FF0000"/>
                </a:solidFill>
              </a:rPr>
              <a:t> </a:t>
            </a:r>
            <a:r>
              <a:rPr lang="en-US" sz="2400" dirty="0" smtClean="0"/>
              <a:t>Consider having check in outside if possible.</a:t>
            </a:r>
          </a:p>
          <a:p>
            <a:pPr marL="228600" lvl="1">
              <a:spcBef>
                <a:spcPts val="1400"/>
              </a:spcBef>
              <a:spcAft>
                <a:spcPts val="0"/>
              </a:spcAft>
            </a:pPr>
            <a:r>
              <a:rPr lang="en-US" sz="2400" dirty="0"/>
              <a:t>If you have </a:t>
            </a:r>
            <a:r>
              <a:rPr lang="en-US" sz="2400" dirty="0" smtClean="0"/>
              <a:t>plastic protective </a:t>
            </a:r>
            <a:r>
              <a:rPr lang="en-US" sz="2400" dirty="0"/>
              <a:t>barriers available, they should be utilized</a:t>
            </a:r>
            <a:r>
              <a:rPr lang="en-US" sz="2400" dirty="0" smtClean="0"/>
              <a:t>.</a:t>
            </a:r>
            <a:endParaRPr lang="en-US" sz="2400" dirty="0" smtClean="0">
              <a:solidFill>
                <a:srgbClr val="FF0000"/>
              </a:solidFill>
            </a:endParaRPr>
          </a:p>
          <a:p>
            <a:r>
              <a:rPr lang="en-US" sz="2400" dirty="0" smtClean="0"/>
              <a:t>Paperwork should be available electronically only </a:t>
            </a:r>
            <a:r>
              <a:rPr lang="en-US" sz="2400" i="1" dirty="0" smtClean="0"/>
              <a:t>(this includes critique sign up)</a:t>
            </a:r>
            <a:r>
              <a:rPr lang="en-US" sz="2400" dirty="0" smtClean="0"/>
              <a:t>.</a:t>
            </a:r>
          </a:p>
          <a:p>
            <a:r>
              <a:rPr lang="en-US" sz="2400" dirty="0" smtClean="0"/>
              <a:t>Reference information that is normally printed and made available at check in (school maps, information packets) should be laminated for ease of disinfecting or only made available electronically.</a:t>
            </a:r>
          </a:p>
        </p:txBody>
      </p:sp>
    </p:spTree>
    <p:extLst>
      <p:ext uri="{BB962C8B-B14F-4D97-AF65-F5344CB8AC3E}">
        <p14:creationId xmlns:p14="http://schemas.microsoft.com/office/powerpoint/2010/main" val="616044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6333"/>
            <a:ext cx="9875520" cy="1356360"/>
          </a:xfrm>
        </p:spPr>
        <p:txBody>
          <a:bodyPr/>
          <a:lstStyle/>
          <a:p>
            <a:r>
              <a:rPr lang="en-US" dirty="0" smtClean="0"/>
              <a:t>Group Check In (Process)</a:t>
            </a:r>
            <a:endParaRPr lang="en-US" dirty="0"/>
          </a:p>
        </p:txBody>
      </p:sp>
      <p:sp>
        <p:nvSpPr>
          <p:cNvPr id="3" name="Content Placeholder 2"/>
          <p:cNvSpPr>
            <a:spLocks noGrp="1"/>
          </p:cNvSpPr>
          <p:nvPr>
            <p:ph idx="1"/>
          </p:nvPr>
        </p:nvSpPr>
        <p:spPr>
          <a:xfrm>
            <a:off x="1143000" y="1388533"/>
            <a:ext cx="9872871" cy="5012268"/>
          </a:xfrm>
        </p:spPr>
        <p:txBody>
          <a:bodyPr>
            <a:normAutofit fontScale="92500"/>
          </a:bodyPr>
          <a:lstStyle/>
          <a:p>
            <a:pPr lvl="0"/>
            <a:r>
              <a:rPr lang="en-US" dirty="0"/>
              <a:t>Everyone with your group must arrive at the same time to be assessed prior to entering the building.</a:t>
            </a:r>
          </a:p>
          <a:p>
            <a:pPr lvl="0"/>
            <a:r>
              <a:rPr lang="en-US" dirty="0"/>
              <a:t>Those directors with badges must arrive with the group to be assessed and receive a wristband. </a:t>
            </a:r>
            <a:r>
              <a:rPr lang="en-US" dirty="0" smtClean="0"/>
              <a:t>The </a:t>
            </a:r>
            <a:r>
              <a:rPr lang="en-US" dirty="0"/>
              <a:t>wristband for a badge wearer does not count against the group’s 10 (15/17)</a:t>
            </a:r>
            <a:r>
              <a:rPr lang="en-US" dirty="0" smtClean="0"/>
              <a:t>.</a:t>
            </a:r>
            <a:endParaRPr lang="en-US" dirty="0"/>
          </a:p>
          <a:p>
            <a:r>
              <a:rPr lang="en-US" dirty="0"/>
              <a:t>Upon arrival to the event venue, only the director will check in the group.  The director will be temperature screened using a </a:t>
            </a:r>
            <a:r>
              <a:rPr lang="en-US" dirty="0" smtClean="0"/>
              <a:t>touch free </a:t>
            </a:r>
            <a:r>
              <a:rPr lang="en-US" dirty="0"/>
              <a:t>thermometer before entering the building.  </a:t>
            </a:r>
            <a:r>
              <a:rPr lang="en-US" dirty="0" smtClean="0"/>
              <a:t>If </a:t>
            </a:r>
            <a:r>
              <a:rPr lang="en-US" dirty="0"/>
              <a:t>temperature is &gt; than 100.3 degrees </a:t>
            </a:r>
            <a:r>
              <a:rPr lang="en-US" dirty="0" smtClean="0"/>
              <a:t>Fahrenheit </a:t>
            </a:r>
            <a:r>
              <a:rPr lang="en-US" dirty="0"/>
              <a:t>then the individual will not be allowed in the building and a different person will need to check the group in</a:t>
            </a:r>
            <a:r>
              <a:rPr lang="en-US" dirty="0" smtClean="0"/>
              <a:t>.</a:t>
            </a:r>
            <a:endParaRPr lang="en-US" dirty="0"/>
          </a:p>
          <a:p>
            <a:r>
              <a:rPr lang="en-US" dirty="0"/>
              <a:t>Once the temperature screening is complete, the director will receive their wristband (even if they already have a badge) and they will be allowed in the building.  From here they may check the group in.</a:t>
            </a:r>
          </a:p>
          <a:p>
            <a:r>
              <a:rPr lang="en-US" dirty="0"/>
              <a:t>Once the group is checked in, then the director will go outside with an assessor who will temperature screen everyone with the group.  As each individual passes the temperature screening, they will then receive a wristband from their director</a:t>
            </a:r>
            <a:r>
              <a:rPr lang="en-US" dirty="0" smtClean="0"/>
              <a:t>.</a:t>
            </a:r>
            <a:endParaRPr lang="en-US" dirty="0">
              <a:solidFill>
                <a:srgbClr val="FF0000"/>
              </a:solidFill>
            </a:endParaRPr>
          </a:p>
        </p:txBody>
      </p:sp>
    </p:spTree>
    <p:extLst>
      <p:ext uri="{BB962C8B-B14F-4D97-AF65-F5344CB8AC3E}">
        <p14:creationId xmlns:p14="http://schemas.microsoft.com/office/powerpoint/2010/main" val="59185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2509"/>
            <a:ext cx="9875520" cy="1356360"/>
          </a:xfrm>
        </p:spPr>
        <p:txBody>
          <a:bodyPr/>
          <a:lstStyle/>
          <a:p>
            <a:r>
              <a:rPr lang="en-US" dirty="0" smtClean="0"/>
              <a:t>Group Holding Areas</a:t>
            </a:r>
            <a:endParaRPr lang="en-US" dirty="0"/>
          </a:p>
        </p:txBody>
      </p:sp>
      <p:sp>
        <p:nvSpPr>
          <p:cNvPr id="3" name="Content Placeholder 2"/>
          <p:cNvSpPr>
            <a:spLocks noGrp="1"/>
          </p:cNvSpPr>
          <p:nvPr>
            <p:ph idx="1"/>
          </p:nvPr>
        </p:nvSpPr>
        <p:spPr>
          <a:xfrm>
            <a:off x="1143000" y="1865746"/>
            <a:ext cx="9872871" cy="2181322"/>
          </a:xfrm>
        </p:spPr>
        <p:txBody>
          <a:bodyPr>
            <a:normAutofit/>
          </a:bodyPr>
          <a:lstStyle/>
          <a:p>
            <a:pPr>
              <a:buClr>
                <a:srgbClr val="0070C0"/>
              </a:buClr>
            </a:pPr>
            <a:r>
              <a:rPr lang="en-US" dirty="0" smtClean="0">
                <a:solidFill>
                  <a:srgbClr val="0070C0"/>
                </a:solidFill>
              </a:rPr>
              <a:t>Group holding areas should be discontinued until further notice.</a:t>
            </a:r>
          </a:p>
          <a:p>
            <a:r>
              <a:rPr lang="en-US" dirty="0"/>
              <a:t>Groups should limit the amount of personal items they bring into a competition.</a:t>
            </a:r>
          </a:p>
          <a:p>
            <a:r>
              <a:rPr lang="en-US" dirty="0" smtClean="0"/>
              <a:t>Groups </a:t>
            </a:r>
            <a:r>
              <a:rPr lang="en-US" dirty="0"/>
              <a:t>should carry all of their belongings with them through rotation</a:t>
            </a:r>
            <a:r>
              <a:rPr lang="en-US" dirty="0" smtClean="0"/>
              <a:t>.</a:t>
            </a:r>
          </a:p>
        </p:txBody>
      </p:sp>
    </p:spTree>
    <p:extLst>
      <p:ext uri="{BB962C8B-B14F-4D97-AF65-F5344CB8AC3E}">
        <p14:creationId xmlns:p14="http://schemas.microsoft.com/office/powerpoint/2010/main" val="70380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592667"/>
            <a:ext cx="9875520" cy="905933"/>
          </a:xfrm>
        </p:spPr>
        <p:txBody>
          <a:bodyPr/>
          <a:lstStyle/>
          <a:p>
            <a:r>
              <a:rPr lang="en-US" dirty="0" smtClean="0"/>
              <a:t>Group Restrooms</a:t>
            </a:r>
            <a:endParaRPr lang="en-US" dirty="0"/>
          </a:p>
        </p:txBody>
      </p:sp>
      <p:sp>
        <p:nvSpPr>
          <p:cNvPr id="3" name="Content Placeholder 2"/>
          <p:cNvSpPr>
            <a:spLocks noGrp="1"/>
          </p:cNvSpPr>
          <p:nvPr>
            <p:ph idx="1"/>
          </p:nvPr>
        </p:nvSpPr>
        <p:spPr>
          <a:xfrm>
            <a:off x="1143001" y="1811867"/>
            <a:ext cx="10583332" cy="4241799"/>
          </a:xfrm>
        </p:spPr>
        <p:txBody>
          <a:bodyPr>
            <a:normAutofit/>
          </a:bodyPr>
          <a:lstStyle/>
          <a:p>
            <a:r>
              <a:rPr lang="en-US" dirty="0" smtClean="0"/>
              <a:t>Restrooms for group usage should be maxed at appx 50% usage, blocking stalls and sinks when possible to encourage social distancing.  </a:t>
            </a:r>
          </a:p>
          <a:p>
            <a:r>
              <a:rPr lang="en-US" dirty="0" smtClean="0"/>
              <a:t>If not already marked, mark out 6 </a:t>
            </a:r>
            <a:r>
              <a:rPr lang="en-US" dirty="0" err="1" smtClean="0"/>
              <a:t>ft</a:t>
            </a:r>
            <a:r>
              <a:rPr lang="en-US" dirty="0" smtClean="0"/>
              <a:t> waiting spaces to encourage social distancing.</a:t>
            </a:r>
          </a:p>
          <a:p>
            <a:r>
              <a:rPr lang="en-US" dirty="0" smtClean="0"/>
              <a:t>Whenever possible a separate entrance and exit should be utilized in the restroom.  </a:t>
            </a:r>
          </a:p>
          <a:p>
            <a:r>
              <a:rPr lang="en-US" dirty="0" smtClean="0"/>
              <a:t>Disinfect and sanitize high touch areas often.</a:t>
            </a:r>
          </a:p>
          <a:p>
            <a:r>
              <a:rPr lang="en-US" dirty="0" smtClean="0"/>
              <a:t>Discontinue use of water fountains.</a:t>
            </a:r>
            <a:endParaRPr lang="en-US" dirty="0"/>
          </a:p>
        </p:txBody>
      </p:sp>
      <p:sp>
        <p:nvSpPr>
          <p:cNvPr id="4" name="Content Placeholder 2"/>
          <p:cNvSpPr txBox="1">
            <a:spLocks/>
          </p:cNvSpPr>
          <p:nvPr/>
        </p:nvSpPr>
        <p:spPr>
          <a:xfrm>
            <a:off x="6148494" y="4648199"/>
            <a:ext cx="5156199" cy="72813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820085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685806"/>
            <a:ext cx="9875520" cy="905933"/>
          </a:xfrm>
        </p:spPr>
        <p:txBody>
          <a:bodyPr/>
          <a:lstStyle/>
          <a:p>
            <a:r>
              <a:rPr lang="en-US" dirty="0" smtClean="0"/>
              <a:t>Group Changing Rooms</a:t>
            </a:r>
            <a:endParaRPr lang="en-US" dirty="0"/>
          </a:p>
        </p:txBody>
      </p:sp>
      <p:sp>
        <p:nvSpPr>
          <p:cNvPr id="3" name="Content Placeholder 2"/>
          <p:cNvSpPr>
            <a:spLocks noGrp="1"/>
          </p:cNvSpPr>
          <p:nvPr>
            <p:ph idx="1"/>
          </p:nvPr>
        </p:nvSpPr>
        <p:spPr>
          <a:xfrm>
            <a:off x="1143001" y="2082802"/>
            <a:ext cx="10583332" cy="2810932"/>
          </a:xfrm>
        </p:spPr>
        <p:txBody>
          <a:bodyPr>
            <a:normAutofit/>
          </a:bodyPr>
          <a:lstStyle/>
          <a:p>
            <a:pPr>
              <a:buClr>
                <a:srgbClr val="0070C0"/>
              </a:buClr>
            </a:pPr>
            <a:r>
              <a:rPr lang="en-US" dirty="0" smtClean="0">
                <a:solidFill>
                  <a:srgbClr val="0070C0"/>
                </a:solidFill>
              </a:rPr>
              <a:t>Group </a:t>
            </a:r>
            <a:r>
              <a:rPr lang="en-US" dirty="0">
                <a:solidFill>
                  <a:srgbClr val="0070C0"/>
                </a:solidFill>
              </a:rPr>
              <a:t>c</a:t>
            </a:r>
            <a:r>
              <a:rPr lang="en-US" dirty="0" smtClean="0">
                <a:solidFill>
                  <a:srgbClr val="0070C0"/>
                </a:solidFill>
              </a:rPr>
              <a:t>hanging </a:t>
            </a:r>
            <a:r>
              <a:rPr lang="en-US" dirty="0">
                <a:solidFill>
                  <a:srgbClr val="0070C0"/>
                </a:solidFill>
              </a:rPr>
              <a:t>r</a:t>
            </a:r>
            <a:r>
              <a:rPr lang="en-US" dirty="0" smtClean="0">
                <a:solidFill>
                  <a:srgbClr val="0070C0"/>
                </a:solidFill>
              </a:rPr>
              <a:t>ooms are discontinued </a:t>
            </a:r>
            <a:r>
              <a:rPr lang="en-US" dirty="0">
                <a:solidFill>
                  <a:srgbClr val="0070C0"/>
                </a:solidFill>
              </a:rPr>
              <a:t>until further notice.  </a:t>
            </a:r>
            <a:endParaRPr lang="en-US" dirty="0" smtClean="0">
              <a:solidFill>
                <a:srgbClr val="0070C0"/>
              </a:solidFill>
            </a:endParaRPr>
          </a:p>
          <a:p>
            <a:r>
              <a:rPr lang="en-US" dirty="0" smtClean="0"/>
              <a:t>Groups </a:t>
            </a:r>
            <a:r>
              <a:rPr lang="en-US" dirty="0"/>
              <a:t>should arrive in competitive </a:t>
            </a:r>
            <a:r>
              <a:rPr lang="en-US" dirty="0" smtClean="0"/>
              <a:t>attire.</a:t>
            </a:r>
          </a:p>
          <a:p>
            <a:r>
              <a:rPr lang="en-US" dirty="0" smtClean="0"/>
              <a:t>Groups </a:t>
            </a:r>
            <a:r>
              <a:rPr lang="en-US" dirty="0"/>
              <a:t>should limit the amount of personal items they bring into a </a:t>
            </a:r>
            <a:r>
              <a:rPr lang="en-US" dirty="0" smtClean="0"/>
              <a:t>competition.</a:t>
            </a:r>
            <a:endParaRPr lang="en-US" dirty="0"/>
          </a:p>
          <a:p>
            <a:r>
              <a:rPr lang="en-US" dirty="0"/>
              <a:t>All personal belongings must stay on the person while in </a:t>
            </a:r>
            <a:r>
              <a:rPr lang="en-US" dirty="0" smtClean="0"/>
              <a:t>rotation.</a:t>
            </a:r>
            <a:endParaRPr lang="en-US" dirty="0"/>
          </a:p>
        </p:txBody>
      </p:sp>
      <p:sp>
        <p:nvSpPr>
          <p:cNvPr id="4" name="Content Placeholder 2"/>
          <p:cNvSpPr txBox="1">
            <a:spLocks/>
          </p:cNvSpPr>
          <p:nvPr/>
        </p:nvSpPr>
        <p:spPr>
          <a:xfrm>
            <a:off x="6148494" y="4648199"/>
            <a:ext cx="5156199" cy="72813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1720451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588047"/>
            <a:ext cx="9875520" cy="876069"/>
          </a:xfrm>
        </p:spPr>
        <p:txBody>
          <a:bodyPr/>
          <a:lstStyle/>
          <a:p>
            <a:r>
              <a:rPr lang="en-US" dirty="0" smtClean="0"/>
              <a:t>Indoor Warm Up Areas</a:t>
            </a:r>
            <a:endParaRPr lang="en-US" dirty="0"/>
          </a:p>
        </p:txBody>
      </p:sp>
      <p:sp>
        <p:nvSpPr>
          <p:cNvPr id="3" name="Content Placeholder 2"/>
          <p:cNvSpPr>
            <a:spLocks noGrp="1"/>
          </p:cNvSpPr>
          <p:nvPr>
            <p:ph idx="1"/>
          </p:nvPr>
        </p:nvSpPr>
        <p:spPr>
          <a:xfrm>
            <a:off x="1143000" y="1653473"/>
            <a:ext cx="9872871" cy="4654194"/>
          </a:xfrm>
        </p:spPr>
        <p:txBody>
          <a:bodyPr>
            <a:normAutofit/>
          </a:bodyPr>
          <a:lstStyle/>
          <a:p>
            <a:pPr>
              <a:buClr>
                <a:srgbClr val="0070C0"/>
              </a:buClr>
            </a:pPr>
            <a:r>
              <a:rPr lang="en-US" dirty="0" smtClean="0">
                <a:solidFill>
                  <a:srgbClr val="0070C0"/>
                </a:solidFill>
              </a:rPr>
              <a:t>Eliminate indoor warm ups - Consider allowing a minimal period of time in the performance space to warm up prior to the performance.</a:t>
            </a:r>
            <a:br>
              <a:rPr lang="en-US" dirty="0" smtClean="0">
                <a:solidFill>
                  <a:srgbClr val="0070C0"/>
                </a:solidFill>
              </a:rPr>
            </a:br>
            <a:endParaRPr lang="en-US" dirty="0" smtClean="0">
              <a:solidFill>
                <a:srgbClr val="0070C0"/>
              </a:solidFill>
            </a:endParaRPr>
          </a:p>
          <a:p>
            <a:r>
              <a:rPr lang="en-US" dirty="0" smtClean="0"/>
              <a:t>If indoor warm up is offered </a:t>
            </a:r>
            <a:r>
              <a:rPr lang="mr-IN" dirty="0" smtClean="0"/>
              <a:t>–</a:t>
            </a:r>
            <a:r>
              <a:rPr lang="en-US" dirty="0" smtClean="0"/>
              <a:t> </a:t>
            </a:r>
          </a:p>
          <a:p>
            <a:pPr lvl="1">
              <a:buClr>
                <a:srgbClr val="0070C0"/>
              </a:buClr>
            </a:pPr>
            <a:r>
              <a:rPr lang="en-US" dirty="0" smtClean="0">
                <a:solidFill>
                  <a:srgbClr val="0070C0"/>
                </a:solidFill>
              </a:rPr>
              <a:t>Warm </a:t>
            </a:r>
            <a:r>
              <a:rPr lang="en-US" dirty="0">
                <a:solidFill>
                  <a:srgbClr val="0070C0"/>
                </a:solidFill>
              </a:rPr>
              <a:t>up monitors </a:t>
            </a:r>
            <a:r>
              <a:rPr lang="en-US" dirty="0" smtClean="0">
                <a:solidFill>
                  <a:srgbClr val="0070C0"/>
                </a:solidFill>
              </a:rPr>
              <a:t>must wear masks and </a:t>
            </a:r>
            <a:r>
              <a:rPr lang="en-US" dirty="0">
                <a:solidFill>
                  <a:srgbClr val="0070C0"/>
                </a:solidFill>
              </a:rPr>
              <a:t>stay outside of the warm up area except when providing the time calls. If this is not possible then monitors should </a:t>
            </a:r>
            <a:r>
              <a:rPr lang="en-US" dirty="0" smtClean="0">
                <a:solidFill>
                  <a:srgbClr val="0070C0"/>
                </a:solidFill>
              </a:rPr>
              <a:t>stand a minimum of </a:t>
            </a:r>
            <a:r>
              <a:rPr lang="en-US" dirty="0">
                <a:solidFill>
                  <a:srgbClr val="0070C0"/>
                </a:solidFill>
              </a:rPr>
              <a:t>10’ away from </a:t>
            </a:r>
            <a:r>
              <a:rPr lang="en-US" dirty="0" smtClean="0">
                <a:solidFill>
                  <a:srgbClr val="0070C0"/>
                </a:solidFill>
              </a:rPr>
              <a:t>any performers.</a:t>
            </a:r>
            <a:endParaRPr lang="en-US" dirty="0">
              <a:solidFill>
                <a:srgbClr val="0070C0"/>
              </a:solidFill>
            </a:endParaRPr>
          </a:p>
          <a:p>
            <a:pPr lvl="1"/>
            <a:r>
              <a:rPr lang="en-US" dirty="0" smtClean="0"/>
              <a:t>When indoors, maximize air circulation however possible.</a:t>
            </a:r>
          </a:p>
          <a:p>
            <a:pPr lvl="1"/>
            <a:r>
              <a:rPr lang="en-US" dirty="0" smtClean="0"/>
              <a:t>Whenever </a:t>
            </a:r>
            <a:r>
              <a:rPr lang="en-US" dirty="0"/>
              <a:t>possible, groups should utilize a separate doors for entrance and exit for warm </a:t>
            </a:r>
            <a:r>
              <a:rPr lang="en-US" dirty="0" smtClean="0"/>
              <a:t>up.</a:t>
            </a:r>
          </a:p>
          <a:p>
            <a:pPr lvl="1"/>
            <a:r>
              <a:rPr lang="en-US" dirty="0" smtClean="0"/>
              <a:t>Warm up monitors should disinfect any high touch surfaces often.</a:t>
            </a:r>
          </a:p>
          <a:p>
            <a:pPr lvl="1">
              <a:buClr>
                <a:srgbClr val="0070C0"/>
              </a:buClr>
            </a:pPr>
            <a:r>
              <a:rPr lang="en-US" dirty="0">
                <a:solidFill>
                  <a:srgbClr val="0070C0"/>
                </a:solidFill>
              </a:rPr>
              <a:t>Guard - Use of shared sound system in warm up is discontinued. Groups must provide their own sound system if they wish to have music in warm </a:t>
            </a:r>
            <a:r>
              <a:rPr lang="en-US" dirty="0" smtClean="0">
                <a:solidFill>
                  <a:srgbClr val="0070C0"/>
                </a:solidFill>
              </a:rPr>
              <a:t>up.</a:t>
            </a:r>
            <a:endParaRPr lang="en-US" dirty="0"/>
          </a:p>
        </p:txBody>
      </p:sp>
    </p:spTree>
    <p:extLst>
      <p:ext uri="{BB962C8B-B14F-4D97-AF65-F5344CB8AC3E}">
        <p14:creationId xmlns:p14="http://schemas.microsoft.com/office/powerpoint/2010/main" val="653994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1867"/>
            <a:ext cx="9875520" cy="1356360"/>
          </a:xfrm>
        </p:spPr>
        <p:txBody>
          <a:bodyPr/>
          <a:lstStyle/>
          <a:p>
            <a:r>
              <a:rPr lang="en-US" dirty="0" smtClean="0"/>
              <a:t>Percussion/Winds Letter Lot Areas/</a:t>
            </a:r>
            <a:br>
              <a:rPr lang="en-US" dirty="0" smtClean="0"/>
            </a:br>
            <a:r>
              <a:rPr lang="en-US" dirty="0" smtClean="0"/>
              <a:t>Color Guard Outdoor Warm Up Areas</a:t>
            </a:r>
            <a:endParaRPr lang="en-US" dirty="0"/>
          </a:p>
        </p:txBody>
      </p:sp>
      <p:sp>
        <p:nvSpPr>
          <p:cNvPr id="3" name="Content Placeholder 2"/>
          <p:cNvSpPr>
            <a:spLocks noGrp="1"/>
          </p:cNvSpPr>
          <p:nvPr>
            <p:ph idx="1"/>
          </p:nvPr>
        </p:nvSpPr>
        <p:spPr/>
        <p:txBody>
          <a:bodyPr>
            <a:normAutofit/>
          </a:bodyPr>
          <a:lstStyle/>
          <a:p>
            <a:r>
              <a:rPr lang="en-US" dirty="0" smtClean="0"/>
              <a:t>Outdoor </a:t>
            </a:r>
            <a:r>
              <a:rPr lang="en-US" dirty="0"/>
              <a:t>warm up is </a:t>
            </a:r>
            <a:r>
              <a:rPr lang="en-US" dirty="0" smtClean="0"/>
              <a:t>preferred.</a:t>
            </a:r>
            <a:endParaRPr lang="en-US" dirty="0"/>
          </a:p>
          <a:p>
            <a:r>
              <a:rPr lang="en-US" dirty="0" smtClean="0"/>
              <a:t>Groups </a:t>
            </a:r>
            <a:r>
              <a:rPr lang="en-US" dirty="0"/>
              <a:t>should not intermingle while </a:t>
            </a:r>
            <a:r>
              <a:rPr lang="en-US" dirty="0" smtClean="0"/>
              <a:t>outside.</a:t>
            </a:r>
            <a:endParaRPr lang="en-US" dirty="0"/>
          </a:p>
          <a:p>
            <a:r>
              <a:rPr lang="en-US" dirty="0" smtClean="0"/>
              <a:t>During inclement weather, those groups utilizing outside warm up should seek shelter inside their transportation (bus/cars/vans).  There will be no space to gather inside the building.</a:t>
            </a:r>
          </a:p>
          <a:p>
            <a:r>
              <a:rPr lang="en-US" dirty="0" smtClean="0"/>
              <a:t>Performers should maintain a 6’ social distance as much as possible between each other as they are warming up outside.</a:t>
            </a:r>
          </a:p>
          <a:p>
            <a:pPr marL="228600" lvl="1">
              <a:spcBef>
                <a:spcPts val="1400"/>
              </a:spcBef>
              <a:spcAft>
                <a:spcPts val="0"/>
              </a:spcAft>
              <a:buClr>
                <a:srgbClr val="0070C0"/>
              </a:buClr>
            </a:pPr>
            <a:r>
              <a:rPr lang="en-US" dirty="0">
                <a:solidFill>
                  <a:srgbClr val="0070C0"/>
                </a:solidFill>
              </a:rPr>
              <a:t>Warm up monitors </a:t>
            </a:r>
            <a:r>
              <a:rPr lang="en-US" dirty="0" smtClean="0">
                <a:solidFill>
                  <a:srgbClr val="0070C0"/>
                </a:solidFill>
              </a:rPr>
              <a:t>must wear masks and must </a:t>
            </a:r>
            <a:r>
              <a:rPr lang="en-US" dirty="0">
                <a:solidFill>
                  <a:srgbClr val="0070C0"/>
                </a:solidFill>
              </a:rPr>
              <a:t>stay outside of the warm up area except when providing the time calls. If this is not possible then monitors should stand a minimum of 10’ away from any </a:t>
            </a:r>
            <a:r>
              <a:rPr lang="en-US" dirty="0" smtClean="0">
                <a:solidFill>
                  <a:srgbClr val="0070C0"/>
                </a:solidFill>
              </a:rPr>
              <a:t>performers.</a:t>
            </a:r>
            <a:endParaRPr lang="en-US" dirty="0" smtClean="0"/>
          </a:p>
        </p:txBody>
      </p:sp>
    </p:spTree>
    <p:extLst>
      <p:ext uri="{BB962C8B-B14F-4D97-AF65-F5344CB8AC3E}">
        <p14:creationId xmlns:p14="http://schemas.microsoft.com/office/powerpoint/2010/main" val="1172971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60400"/>
            <a:ext cx="9875520" cy="848360"/>
          </a:xfrm>
        </p:spPr>
        <p:txBody>
          <a:bodyPr/>
          <a:lstStyle/>
          <a:p>
            <a:r>
              <a:rPr lang="en-US" dirty="0" smtClean="0"/>
              <a:t>Prop Storage</a:t>
            </a:r>
            <a:endParaRPr lang="en-US" dirty="0"/>
          </a:p>
        </p:txBody>
      </p:sp>
      <p:sp>
        <p:nvSpPr>
          <p:cNvPr id="3" name="Content Placeholder 2"/>
          <p:cNvSpPr>
            <a:spLocks noGrp="1"/>
          </p:cNvSpPr>
          <p:nvPr>
            <p:ph idx="1"/>
          </p:nvPr>
        </p:nvSpPr>
        <p:spPr>
          <a:xfrm>
            <a:off x="1143000" y="1930400"/>
            <a:ext cx="9872871" cy="4038600"/>
          </a:xfrm>
        </p:spPr>
        <p:txBody>
          <a:bodyPr>
            <a:normAutofit/>
          </a:bodyPr>
          <a:lstStyle/>
          <a:p>
            <a:pPr marL="228600" lvl="1">
              <a:spcBef>
                <a:spcPts val="1400"/>
              </a:spcBef>
              <a:buClr>
                <a:srgbClr val="0070C0"/>
              </a:buClr>
            </a:pPr>
            <a:r>
              <a:rPr lang="en-US" sz="2200" dirty="0">
                <a:solidFill>
                  <a:srgbClr val="0070C0"/>
                </a:solidFill>
              </a:rPr>
              <a:t>Each group shall designate at least two of their personnel to stay with </a:t>
            </a:r>
            <a:r>
              <a:rPr lang="en-US" sz="2200" dirty="0" smtClean="0">
                <a:solidFill>
                  <a:srgbClr val="0070C0"/>
                </a:solidFill>
              </a:rPr>
              <a:t>their props</a:t>
            </a:r>
            <a:r>
              <a:rPr lang="en-US" sz="2200" dirty="0">
                <a:solidFill>
                  <a:srgbClr val="0070C0"/>
                </a:solidFill>
              </a:rPr>
              <a:t>/floors while the group is in warm up.</a:t>
            </a:r>
          </a:p>
          <a:p>
            <a:pPr marL="228600" lvl="1">
              <a:spcBef>
                <a:spcPts val="1400"/>
              </a:spcBef>
              <a:buClr>
                <a:srgbClr val="0070C0"/>
              </a:buClr>
            </a:pPr>
            <a:r>
              <a:rPr lang="en-US" sz="2200" dirty="0" smtClean="0">
                <a:solidFill>
                  <a:srgbClr val="0070C0"/>
                </a:solidFill>
              </a:rPr>
              <a:t>Boosters/Volunteers/ Show Staff </a:t>
            </a:r>
            <a:r>
              <a:rPr lang="en-US" sz="2200" dirty="0">
                <a:solidFill>
                  <a:srgbClr val="0070C0"/>
                </a:solidFill>
              </a:rPr>
              <a:t>will not touch group’s </a:t>
            </a:r>
            <a:r>
              <a:rPr lang="en-US" sz="2200" dirty="0" smtClean="0">
                <a:solidFill>
                  <a:srgbClr val="0070C0"/>
                </a:solidFill>
              </a:rPr>
              <a:t>props/floors.</a:t>
            </a:r>
            <a:endParaRPr lang="en-US" sz="2200" dirty="0">
              <a:solidFill>
                <a:srgbClr val="0070C0"/>
              </a:solidFill>
            </a:endParaRPr>
          </a:p>
          <a:p>
            <a:pPr marL="228600" lvl="1">
              <a:spcBef>
                <a:spcPts val="1400"/>
              </a:spcBef>
            </a:pPr>
            <a:r>
              <a:rPr lang="en-US" sz="2200" dirty="0"/>
              <a:t>Prop/floor storage space should be maximized to ensure social distancing is </a:t>
            </a:r>
            <a:r>
              <a:rPr lang="en-US" sz="2200" dirty="0" smtClean="0"/>
              <a:t>possible.</a:t>
            </a:r>
            <a:endParaRPr lang="en-US" sz="2200" dirty="0"/>
          </a:p>
          <a:p>
            <a:pPr marL="228600" lvl="1">
              <a:spcBef>
                <a:spcPts val="1400"/>
              </a:spcBef>
            </a:pPr>
            <a:r>
              <a:rPr lang="en-US" sz="2200" dirty="0"/>
              <a:t>Cross traffic should be eliminated wherever </a:t>
            </a:r>
            <a:r>
              <a:rPr lang="en-US" sz="2200" dirty="0" smtClean="0"/>
              <a:t>possible.</a:t>
            </a:r>
            <a:endParaRPr lang="en-US" sz="2200" dirty="0"/>
          </a:p>
          <a:p>
            <a:pPr marL="228600" lvl="1">
              <a:spcBef>
                <a:spcPts val="1400"/>
              </a:spcBef>
            </a:pPr>
            <a:r>
              <a:rPr lang="en-US" sz="2200" dirty="0"/>
              <a:t>Props/floors should be disinfected prior to bringing them into the building.</a:t>
            </a:r>
          </a:p>
        </p:txBody>
      </p:sp>
    </p:spTree>
    <p:extLst>
      <p:ext uri="{BB962C8B-B14F-4D97-AF65-F5344CB8AC3E}">
        <p14:creationId xmlns:p14="http://schemas.microsoft.com/office/powerpoint/2010/main" val="3133994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Refolding</a:t>
            </a:r>
            <a:endParaRPr lang="en-US" dirty="0"/>
          </a:p>
        </p:txBody>
      </p:sp>
      <p:sp>
        <p:nvSpPr>
          <p:cNvPr id="3" name="Content Placeholder 2"/>
          <p:cNvSpPr>
            <a:spLocks noGrp="1"/>
          </p:cNvSpPr>
          <p:nvPr>
            <p:ph idx="1"/>
          </p:nvPr>
        </p:nvSpPr>
        <p:spPr/>
        <p:txBody>
          <a:bodyPr>
            <a:normAutofit/>
          </a:bodyPr>
          <a:lstStyle/>
          <a:p>
            <a:pPr>
              <a:buClr>
                <a:srgbClr val="0070C0"/>
              </a:buClr>
            </a:pPr>
            <a:r>
              <a:rPr lang="en-US" dirty="0" smtClean="0">
                <a:solidFill>
                  <a:srgbClr val="0070C0"/>
                </a:solidFill>
              </a:rPr>
              <a:t>Discontinue indoor floor refolding.</a:t>
            </a:r>
            <a:endParaRPr lang="en-US" dirty="0">
              <a:solidFill>
                <a:srgbClr val="0070C0"/>
              </a:solidFill>
            </a:endParaRPr>
          </a:p>
        </p:txBody>
      </p:sp>
    </p:spTree>
    <p:extLst>
      <p:ext uri="{BB962C8B-B14F-4D97-AF65-F5344CB8AC3E}">
        <p14:creationId xmlns:p14="http://schemas.microsoft.com/office/powerpoint/2010/main" val="2399594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1323" y="141934"/>
            <a:ext cx="3893820" cy="835269"/>
          </a:xfrm>
        </p:spPr>
        <p:txBody>
          <a:bodyPr>
            <a:normAutofit/>
          </a:bodyPr>
          <a:lstStyle/>
          <a:p>
            <a:r>
              <a:rPr lang="en-US" sz="4000" dirty="0" smtClean="0"/>
              <a:t>Table of Contents</a:t>
            </a:r>
            <a:endParaRPr lang="en-US" sz="4000" dirty="0"/>
          </a:p>
        </p:txBody>
      </p:sp>
      <p:sp>
        <p:nvSpPr>
          <p:cNvPr id="3" name="Content Placeholder 2"/>
          <p:cNvSpPr>
            <a:spLocks noGrp="1"/>
          </p:cNvSpPr>
          <p:nvPr>
            <p:ph sz="half" idx="1"/>
          </p:nvPr>
        </p:nvSpPr>
        <p:spPr>
          <a:xfrm>
            <a:off x="1113096" y="1183821"/>
            <a:ext cx="4593111" cy="5099540"/>
          </a:xfrm>
        </p:spPr>
        <p:txBody>
          <a:bodyPr>
            <a:noAutofit/>
          </a:bodyPr>
          <a:lstStyle/>
          <a:p>
            <a:r>
              <a:rPr lang="en-US" sz="1100" dirty="0"/>
              <a:t>Overview			</a:t>
            </a:r>
            <a:r>
              <a:rPr lang="en-US" sz="1100" dirty="0" smtClean="0"/>
              <a:t>3</a:t>
            </a:r>
            <a:endParaRPr lang="en-US" sz="1100" dirty="0"/>
          </a:p>
          <a:p>
            <a:r>
              <a:rPr lang="en-US" sz="1100" dirty="0"/>
              <a:t>Before an Event		</a:t>
            </a:r>
            <a:r>
              <a:rPr lang="en-US" sz="1100" dirty="0" smtClean="0"/>
              <a:t>4</a:t>
            </a:r>
            <a:endParaRPr lang="en-US" sz="1100" dirty="0"/>
          </a:p>
          <a:p>
            <a:r>
              <a:rPr lang="en-US" sz="1100" dirty="0"/>
              <a:t>Individual Responsibility		</a:t>
            </a:r>
            <a:r>
              <a:rPr lang="en-US" sz="1100" dirty="0" smtClean="0"/>
              <a:t>5</a:t>
            </a:r>
            <a:endParaRPr lang="en-US" sz="1100" dirty="0"/>
          </a:p>
          <a:p>
            <a:pPr lvl="1"/>
            <a:r>
              <a:rPr lang="en-US" sz="1100" dirty="0"/>
              <a:t>Group Responsibility		</a:t>
            </a:r>
            <a:r>
              <a:rPr lang="en-US" sz="1100" dirty="0" smtClean="0"/>
              <a:t>6</a:t>
            </a:r>
            <a:endParaRPr lang="en-US" sz="1100" dirty="0"/>
          </a:p>
          <a:p>
            <a:pPr lvl="1"/>
            <a:r>
              <a:rPr lang="en-US" sz="1100" dirty="0"/>
              <a:t>Spectator Responsibility	</a:t>
            </a:r>
            <a:r>
              <a:rPr lang="en-US" sz="1100" dirty="0" smtClean="0"/>
              <a:t>7</a:t>
            </a:r>
            <a:endParaRPr lang="en-US" sz="1100" dirty="0"/>
          </a:p>
          <a:p>
            <a:pPr lvl="1"/>
            <a:r>
              <a:rPr lang="en-US" sz="1100" dirty="0"/>
              <a:t>Judge Responsibility		</a:t>
            </a:r>
            <a:r>
              <a:rPr lang="en-US" sz="1100" dirty="0" smtClean="0"/>
              <a:t>8</a:t>
            </a:r>
            <a:endParaRPr lang="en-US" sz="1100" dirty="0"/>
          </a:p>
          <a:p>
            <a:pPr lvl="1"/>
            <a:r>
              <a:rPr lang="en-US" sz="1100" dirty="0"/>
              <a:t>Staff &amp; Volunteer Responsibility	</a:t>
            </a:r>
            <a:r>
              <a:rPr lang="en-US" sz="1100" dirty="0" smtClean="0"/>
              <a:t>9</a:t>
            </a:r>
            <a:endParaRPr lang="en-US" sz="1100" dirty="0"/>
          </a:p>
          <a:p>
            <a:r>
              <a:rPr lang="en-US" sz="1100" dirty="0"/>
              <a:t>Back of House		</a:t>
            </a:r>
            <a:r>
              <a:rPr lang="en-US" sz="1100" dirty="0" smtClean="0"/>
              <a:t>10</a:t>
            </a:r>
            <a:endParaRPr lang="en-US" sz="1100" dirty="0"/>
          </a:p>
          <a:p>
            <a:pPr lvl="1"/>
            <a:r>
              <a:rPr lang="en-US" sz="1100" dirty="0"/>
              <a:t>Group Check In (</a:t>
            </a:r>
            <a:r>
              <a:rPr lang="en-US" sz="1100" dirty="0" smtClean="0"/>
              <a:t>Set Up)</a:t>
            </a:r>
            <a:r>
              <a:rPr lang="en-US" sz="1100" dirty="0"/>
              <a:t>	</a:t>
            </a:r>
            <a:r>
              <a:rPr lang="en-US" sz="1100" dirty="0" smtClean="0"/>
              <a:t>11</a:t>
            </a:r>
            <a:endParaRPr lang="en-US" sz="1100" dirty="0"/>
          </a:p>
          <a:p>
            <a:pPr lvl="1"/>
            <a:r>
              <a:rPr lang="en-US" sz="1100" dirty="0"/>
              <a:t>Group Check In </a:t>
            </a:r>
            <a:r>
              <a:rPr lang="en-US" sz="1100" dirty="0" smtClean="0"/>
              <a:t>(Process)</a:t>
            </a:r>
            <a:r>
              <a:rPr lang="en-US" sz="1100" dirty="0"/>
              <a:t>	</a:t>
            </a:r>
            <a:r>
              <a:rPr lang="en-US" sz="1100" dirty="0" smtClean="0"/>
              <a:t>12</a:t>
            </a:r>
            <a:endParaRPr lang="en-US" sz="1100" dirty="0"/>
          </a:p>
          <a:p>
            <a:pPr lvl="1"/>
            <a:r>
              <a:rPr lang="en-US" sz="1100" dirty="0"/>
              <a:t>Group Holding Areas		</a:t>
            </a:r>
            <a:r>
              <a:rPr lang="en-US" sz="1100" dirty="0" smtClean="0"/>
              <a:t>13</a:t>
            </a:r>
            <a:endParaRPr lang="en-US" sz="1100" dirty="0"/>
          </a:p>
          <a:p>
            <a:pPr lvl="1"/>
            <a:r>
              <a:rPr lang="en-US" sz="1100" dirty="0"/>
              <a:t>Group Restrooms		</a:t>
            </a:r>
            <a:r>
              <a:rPr lang="en-US" sz="1100" dirty="0" smtClean="0"/>
              <a:t>14</a:t>
            </a:r>
            <a:endParaRPr lang="en-US" sz="1100" dirty="0"/>
          </a:p>
          <a:p>
            <a:pPr lvl="1"/>
            <a:r>
              <a:rPr lang="en-US" sz="1100" dirty="0"/>
              <a:t>Group Changing Rooms	</a:t>
            </a:r>
            <a:r>
              <a:rPr lang="en-US" sz="1100" dirty="0" smtClean="0"/>
              <a:t>15</a:t>
            </a:r>
            <a:endParaRPr lang="en-US" sz="1100" dirty="0"/>
          </a:p>
          <a:p>
            <a:pPr lvl="1"/>
            <a:r>
              <a:rPr lang="en-US" sz="1100" dirty="0"/>
              <a:t>Indoor Warm Up Areas		</a:t>
            </a:r>
            <a:r>
              <a:rPr lang="en-US" sz="1100" dirty="0" smtClean="0"/>
              <a:t>16</a:t>
            </a:r>
            <a:endParaRPr lang="en-US" sz="1100" dirty="0"/>
          </a:p>
          <a:p>
            <a:pPr lvl="1"/>
            <a:r>
              <a:rPr lang="en-US" sz="1100" dirty="0"/>
              <a:t>Percussion/Winds Letter Lot Areas/ Color Guard Outdoor Warm Up Areas			</a:t>
            </a:r>
            <a:r>
              <a:rPr lang="en-US" sz="1100" dirty="0" smtClean="0"/>
              <a:t>17</a:t>
            </a:r>
            <a:endParaRPr lang="en-US" sz="1100" dirty="0"/>
          </a:p>
          <a:p>
            <a:pPr lvl="1"/>
            <a:r>
              <a:rPr lang="en-US" sz="1100" dirty="0"/>
              <a:t>Prop Storage		</a:t>
            </a:r>
            <a:r>
              <a:rPr lang="en-US" sz="1100" dirty="0" smtClean="0"/>
              <a:t>18</a:t>
            </a:r>
            <a:endParaRPr lang="en-US" sz="1100" dirty="0"/>
          </a:p>
          <a:p>
            <a:pPr lvl="1"/>
            <a:r>
              <a:rPr lang="en-US" sz="1100" dirty="0"/>
              <a:t>Floor Refolding		</a:t>
            </a:r>
            <a:r>
              <a:rPr lang="en-US" sz="1100" dirty="0" smtClean="0"/>
              <a:t>19</a:t>
            </a:r>
            <a:endParaRPr lang="en-US" sz="1100" dirty="0"/>
          </a:p>
          <a:p>
            <a:pPr lvl="1"/>
            <a:r>
              <a:rPr lang="en-US" sz="1100" dirty="0"/>
              <a:t>Judge Room		</a:t>
            </a:r>
            <a:r>
              <a:rPr lang="en-US" sz="1100" dirty="0" smtClean="0"/>
              <a:t>20</a:t>
            </a:r>
            <a:endParaRPr lang="en-US" sz="1100" dirty="0"/>
          </a:p>
          <a:p>
            <a:pPr lvl="1"/>
            <a:r>
              <a:rPr lang="en-US" sz="1100" dirty="0"/>
              <a:t>Tabulation		</a:t>
            </a:r>
            <a:r>
              <a:rPr lang="en-US" sz="1100" dirty="0" smtClean="0"/>
              <a:t>21</a:t>
            </a:r>
            <a:endParaRPr lang="en-US" sz="1100" dirty="0"/>
          </a:p>
          <a:p>
            <a:pPr lvl="1"/>
            <a:r>
              <a:rPr lang="en-US" sz="1100" dirty="0"/>
              <a:t>Additional Back of House Space	</a:t>
            </a:r>
            <a:r>
              <a:rPr lang="en-US" sz="1100" dirty="0" smtClean="0"/>
              <a:t>22</a:t>
            </a:r>
            <a:endParaRPr lang="en-US" sz="1100" dirty="0"/>
          </a:p>
        </p:txBody>
      </p:sp>
      <p:sp>
        <p:nvSpPr>
          <p:cNvPr id="4" name="Content Placeholder 3"/>
          <p:cNvSpPr>
            <a:spLocks noGrp="1"/>
          </p:cNvSpPr>
          <p:nvPr>
            <p:ph sz="half" idx="2"/>
          </p:nvPr>
        </p:nvSpPr>
        <p:spPr>
          <a:xfrm>
            <a:off x="6267612" y="977203"/>
            <a:ext cx="4754881" cy="5512776"/>
          </a:xfrm>
        </p:spPr>
        <p:txBody>
          <a:bodyPr>
            <a:noAutofit/>
          </a:bodyPr>
          <a:lstStyle/>
          <a:p>
            <a:r>
              <a:rPr lang="en-US" sz="1100" dirty="0" smtClean="0"/>
              <a:t>Front </a:t>
            </a:r>
            <a:r>
              <a:rPr lang="en-US" sz="1100" dirty="0"/>
              <a:t>of </a:t>
            </a:r>
            <a:r>
              <a:rPr lang="en-US" sz="1100" dirty="0" smtClean="0"/>
              <a:t>House			23</a:t>
            </a:r>
          </a:p>
          <a:p>
            <a:pPr lvl="1"/>
            <a:r>
              <a:rPr lang="en-US" sz="1100" dirty="0" smtClean="0"/>
              <a:t>Spectator Entrance/Exit (Building) 		24</a:t>
            </a:r>
          </a:p>
          <a:p>
            <a:pPr lvl="1"/>
            <a:r>
              <a:rPr lang="en-US" sz="1100" dirty="0" smtClean="0"/>
              <a:t>Ticket Sales			25</a:t>
            </a:r>
          </a:p>
          <a:p>
            <a:pPr lvl="1"/>
            <a:r>
              <a:rPr lang="en-US" sz="1100" dirty="0" smtClean="0"/>
              <a:t>Concessions			26</a:t>
            </a:r>
          </a:p>
          <a:p>
            <a:pPr lvl="1"/>
            <a:r>
              <a:rPr lang="en-US" sz="1100" dirty="0" smtClean="0"/>
              <a:t>Restrooms			27</a:t>
            </a:r>
          </a:p>
          <a:p>
            <a:pPr lvl="1"/>
            <a:r>
              <a:rPr lang="en-US" sz="1100" dirty="0" smtClean="0"/>
              <a:t>Vendor Space			28</a:t>
            </a:r>
            <a:endParaRPr lang="en-US" sz="1100" dirty="0"/>
          </a:p>
          <a:p>
            <a:r>
              <a:rPr lang="en-US" sz="1100" dirty="0"/>
              <a:t>Performance </a:t>
            </a:r>
            <a:r>
              <a:rPr lang="en-US" sz="1100" dirty="0" smtClean="0"/>
              <a:t>Area			29</a:t>
            </a:r>
          </a:p>
          <a:p>
            <a:pPr lvl="1"/>
            <a:r>
              <a:rPr lang="en-US" sz="1100" dirty="0" smtClean="0"/>
              <a:t>Performance Entrance/Exit		30</a:t>
            </a:r>
          </a:p>
          <a:p>
            <a:pPr lvl="1"/>
            <a:r>
              <a:rPr lang="en-US" sz="1100" dirty="0" smtClean="0"/>
              <a:t>Performance Gym			31</a:t>
            </a:r>
          </a:p>
          <a:p>
            <a:pPr lvl="1"/>
            <a:r>
              <a:rPr lang="en-US" sz="1100" dirty="0" smtClean="0"/>
              <a:t>Spectator Entrance/Exit (Perf. Gym)		32</a:t>
            </a:r>
          </a:p>
          <a:p>
            <a:pPr lvl="1"/>
            <a:r>
              <a:rPr lang="en-US" sz="1100" dirty="0" smtClean="0"/>
              <a:t>Spectator Seating			33</a:t>
            </a:r>
          </a:p>
          <a:p>
            <a:pPr lvl="1"/>
            <a:r>
              <a:rPr lang="en-US" sz="1100" dirty="0" smtClean="0"/>
              <a:t>Backside Seating Entrance/Exit		34</a:t>
            </a:r>
          </a:p>
          <a:p>
            <a:pPr lvl="1"/>
            <a:r>
              <a:rPr lang="en-US" sz="1100" dirty="0" smtClean="0"/>
              <a:t>Backside Seating			35</a:t>
            </a:r>
          </a:p>
          <a:p>
            <a:pPr lvl="1"/>
            <a:r>
              <a:rPr lang="en-US" sz="1100" dirty="0" smtClean="0"/>
              <a:t>Announcer/Sound Area			36</a:t>
            </a:r>
          </a:p>
          <a:p>
            <a:pPr lvl="1"/>
            <a:r>
              <a:rPr lang="en-US" sz="1100" dirty="0" smtClean="0"/>
              <a:t>Judge Area/Seating			37</a:t>
            </a:r>
          </a:p>
          <a:p>
            <a:pPr lvl="1"/>
            <a:r>
              <a:rPr lang="en-US" sz="1100" dirty="0" smtClean="0"/>
              <a:t>Finale/Retreat			38</a:t>
            </a:r>
            <a:endParaRPr lang="en-US" sz="1100" dirty="0"/>
          </a:p>
          <a:p>
            <a:r>
              <a:rPr lang="en-US" sz="1100" dirty="0"/>
              <a:t>Parking </a:t>
            </a:r>
            <a:r>
              <a:rPr lang="en-US" sz="1100" dirty="0" smtClean="0"/>
              <a:t>Lot				39</a:t>
            </a:r>
          </a:p>
          <a:p>
            <a:pPr lvl="1"/>
            <a:r>
              <a:rPr lang="en-US" sz="1100" dirty="0" smtClean="0"/>
              <a:t>Spectator Parking			40</a:t>
            </a:r>
          </a:p>
          <a:p>
            <a:pPr lvl="1"/>
            <a:r>
              <a:rPr lang="en-US" sz="1100" dirty="0" smtClean="0"/>
              <a:t>Bus/Truck Parking			41</a:t>
            </a:r>
            <a:endParaRPr lang="en-US" sz="1100" dirty="0"/>
          </a:p>
          <a:p>
            <a:r>
              <a:rPr lang="en-US" sz="1100" dirty="0"/>
              <a:t>Scheduling </a:t>
            </a:r>
            <a:r>
              <a:rPr lang="en-US" sz="1100" dirty="0" smtClean="0"/>
              <a:t>Considerations			42</a:t>
            </a:r>
            <a:endParaRPr lang="en-US" sz="1100" dirty="0"/>
          </a:p>
          <a:p>
            <a:r>
              <a:rPr lang="en-US" sz="1100" dirty="0" smtClean="0"/>
              <a:t>Resources				44</a:t>
            </a:r>
            <a:endParaRPr lang="en-US" sz="1100" dirty="0"/>
          </a:p>
          <a:p>
            <a:r>
              <a:rPr lang="en-US" sz="1100" dirty="0"/>
              <a:t>Appendix </a:t>
            </a:r>
            <a:r>
              <a:rPr lang="en-US" sz="1100" dirty="0" smtClean="0"/>
              <a:t>A/B			45</a:t>
            </a:r>
            <a:endParaRPr lang="en-US" sz="1100" dirty="0"/>
          </a:p>
        </p:txBody>
      </p:sp>
    </p:spTree>
    <p:extLst>
      <p:ext uri="{BB962C8B-B14F-4D97-AF65-F5344CB8AC3E}">
        <p14:creationId xmlns:p14="http://schemas.microsoft.com/office/powerpoint/2010/main" val="1684469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 Room</a:t>
            </a:r>
            <a:endParaRPr lang="en-US" dirty="0"/>
          </a:p>
        </p:txBody>
      </p:sp>
      <p:sp>
        <p:nvSpPr>
          <p:cNvPr id="3" name="Content Placeholder 2"/>
          <p:cNvSpPr>
            <a:spLocks noGrp="1"/>
          </p:cNvSpPr>
          <p:nvPr>
            <p:ph idx="1"/>
          </p:nvPr>
        </p:nvSpPr>
        <p:spPr/>
        <p:txBody>
          <a:bodyPr/>
          <a:lstStyle/>
          <a:p>
            <a:pPr marL="228600" lvl="1">
              <a:spcBef>
                <a:spcPts val="1400"/>
              </a:spcBef>
              <a:spcAft>
                <a:spcPts val="0"/>
              </a:spcAft>
              <a:buClr>
                <a:srgbClr val="0070C0"/>
              </a:buClr>
            </a:pPr>
            <a:r>
              <a:rPr lang="en-US" dirty="0" smtClean="0">
                <a:solidFill>
                  <a:srgbClr val="0070C0"/>
                </a:solidFill>
              </a:rPr>
              <a:t>Pre</a:t>
            </a:r>
            <a:r>
              <a:rPr lang="en-US" dirty="0">
                <a:solidFill>
                  <a:srgbClr val="0070C0"/>
                </a:solidFill>
              </a:rPr>
              <a:t>-</a:t>
            </a:r>
            <a:r>
              <a:rPr lang="en-US" dirty="0" smtClean="0">
                <a:solidFill>
                  <a:srgbClr val="0070C0"/>
                </a:solidFill>
              </a:rPr>
              <a:t>packaged/ individually wrapped meals/products only </a:t>
            </a:r>
            <a:r>
              <a:rPr lang="en-US" dirty="0">
                <a:solidFill>
                  <a:srgbClr val="0070C0"/>
                </a:solidFill>
              </a:rPr>
              <a:t>Including food, beverage, and cutlery </a:t>
            </a:r>
            <a:r>
              <a:rPr lang="en-US" dirty="0" smtClean="0">
                <a:solidFill>
                  <a:srgbClr val="0070C0"/>
                </a:solidFill>
              </a:rPr>
              <a:t>- </a:t>
            </a:r>
            <a:r>
              <a:rPr lang="en-US" dirty="0">
                <a:solidFill>
                  <a:srgbClr val="0070C0"/>
                </a:solidFill>
              </a:rPr>
              <a:t>(no buffets, crock pots, or shared meals</a:t>
            </a:r>
            <a:r>
              <a:rPr lang="en-US" dirty="0" smtClean="0">
                <a:solidFill>
                  <a:srgbClr val="0070C0"/>
                </a:solidFill>
              </a:rPr>
              <a:t>).</a:t>
            </a:r>
            <a:endParaRPr lang="en-US" dirty="0">
              <a:solidFill>
                <a:srgbClr val="0070C0"/>
              </a:solidFill>
            </a:endParaRPr>
          </a:p>
          <a:p>
            <a:r>
              <a:rPr lang="en-US" dirty="0" smtClean="0"/>
              <a:t>Set up enough tables to ensure social distancing.</a:t>
            </a:r>
          </a:p>
          <a:p>
            <a:r>
              <a:rPr lang="en-US" dirty="0" smtClean="0"/>
              <a:t>Hand </a:t>
            </a:r>
            <a:r>
              <a:rPr lang="en-US" dirty="0"/>
              <a:t>s</a:t>
            </a:r>
            <a:r>
              <a:rPr lang="en-US" dirty="0" smtClean="0"/>
              <a:t>anitizer should be available in the room.</a:t>
            </a:r>
          </a:p>
          <a:p>
            <a:r>
              <a:rPr lang="en-US" dirty="0" smtClean="0"/>
              <a:t>Clean and disinfect the hard surfaces every time the judges leave the room.</a:t>
            </a:r>
            <a:endParaRPr lang="en-US" dirty="0"/>
          </a:p>
        </p:txBody>
      </p:sp>
    </p:spTree>
    <p:extLst>
      <p:ext uri="{BB962C8B-B14F-4D97-AF65-F5344CB8AC3E}">
        <p14:creationId xmlns:p14="http://schemas.microsoft.com/office/powerpoint/2010/main" val="4124680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Tabulation Room</a:t>
            </a:r>
            <a:endParaRPr lang="en-US" dirty="0"/>
          </a:p>
        </p:txBody>
      </p:sp>
      <p:sp>
        <p:nvSpPr>
          <p:cNvPr id="3" name="Content Placeholder 2"/>
          <p:cNvSpPr>
            <a:spLocks noGrp="1"/>
          </p:cNvSpPr>
          <p:nvPr>
            <p:ph idx="1"/>
          </p:nvPr>
        </p:nvSpPr>
        <p:spPr/>
        <p:txBody>
          <a:bodyPr/>
          <a:lstStyle/>
          <a:p>
            <a:pPr>
              <a:buClr>
                <a:srgbClr val="0070C0"/>
              </a:buClr>
            </a:pPr>
            <a:r>
              <a:rPr lang="en-US" dirty="0">
                <a:solidFill>
                  <a:srgbClr val="0070C0"/>
                </a:solidFill>
              </a:rPr>
              <a:t>Only the tabulator, contest administrator, and lead judge should be in the tabulation room throughout the </a:t>
            </a:r>
            <a:r>
              <a:rPr lang="en-US" dirty="0" smtClean="0">
                <a:solidFill>
                  <a:srgbClr val="0070C0"/>
                </a:solidFill>
              </a:rPr>
              <a:t>day.</a:t>
            </a:r>
          </a:p>
          <a:p>
            <a:pPr>
              <a:buClr>
                <a:srgbClr val="0070C0"/>
              </a:buClr>
            </a:pPr>
            <a:r>
              <a:rPr lang="en-US" dirty="0">
                <a:solidFill>
                  <a:srgbClr val="0070C0"/>
                </a:solidFill>
              </a:rPr>
              <a:t>Eliminate </a:t>
            </a:r>
            <a:r>
              <a:rPr lang="en-US" dirty="0" smtClean="0">
                <a:solidFill>
                  <a:srgbClr val="0070C0"/>
                </a:solidFill>
              </a:rPr>
              <a:t>score strips.</a:t>
            </a:r>
          </a:p>
          <a:p>
            <a:r>
              <a:rPr lang="en-US" dirty="0" smtClean="0"/>
              <a:t>Set </a:t>
            </a:r>
            <a:r>
              <a:rPr lang="en-US" dirty="0"/>
              <a:t>up enough tables to ensure social </a:t>
            </a:r>
            <a:r>
              <a:rPr lang="en-US" dirty="0" smtClean="0"/>
              <a:t>distancing.</a:t>
            </a:r>
            <a:endParaRPr lang="en-US" dirty="0"/>
          </a:p>
          <a:p>
            <a:r>
              <a:rPr lang="en-US" dirty="0"/>
              <a:t>Sanitizer available in the </a:t>
            </a:r>
            <a:r>
              <a:rPr lang="en-US" dirty="0" smtClean="0"/>
              <a:t>room.</a:t>
            </a:r>
            <a:endParaRPr lang="en-US" dirty="0"/>
          </a:p>
          <a:p>
            <a:r>
              <a:rPr lang="en-US" dirty="0"/>
              <a:t>Clean and disinfect the hard </a:t>
            </a:r>
            <a:r>
              <a:rPr lang="en-US" dirty="0" smtClean="0"/>
              <a:t>surfaces periodically throughout the day.</a:t>
            </a:r>
            <a:endParaRPr lang="en-US" dirty="0"/>
          </a:p>
        </p:txBody>
      </p:sp>
    </p:spTree>
    <p:extLst>
      <p:ext uri="{BB962C8B-B14F-4D97-AF65-F5344CB8AC3E}">
        <p14:creationId xmlns:p14="http://schemas.microsoft.com/office/powerpoint/2010/main" val="262434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Back of House Space</a:t>
            </a:r>
            <a:endParaRPr lang="en-US" dirty="0"/>
          </a:p>
        </p:txBody>
      </p:sp>
      <p:sp>
        <p:nvSpPr>
          <p:cNvPr id="3" name="Content Placeholder 2"/>
          <p:cNvSpPr>
            <a:spLocks noGrp="1"/>
          </p:cNvSpPr>
          <p:nvPr>
            <p:ph idx="1"/>
          </p:nvPr>
        </p:nvSpPr>
        <p:spPr/>
        <p:txBody>
          <a:bodyPr/>
          <a:lstStyle/>
          <a:p>
            <a:r>
              <a:rPr lang="en-US" dirty="0" smtClean="0"/>
              <a:t>Whenever possible hallways should be one way or should be marked to ensure safe social distancing.</a:t>
            </a:r>
            <a:endParaRPr lang="en-US" dirty="0"/>
          </a:p>
        </p:txBody>
      </p:sp>
    </p:spTree>
    <p:extLst>
      <p:ext uri="{BB962C8B-B14F-4D97-AF65-F5344CB8AC3E}">
        <p14:creationId xmlns:p14="http://schemas.microsoft.com/office/powerpoint/2010/main" val="4204907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Front of House</a:t>
            </a:r>
            <a:endParaRPr lang="en-US" dirty="0"/>
          </a:p>
        </p:txBody>
      </p:sp>
      <p:sp>
        <p:nvSpPr>
          <p:cNvPr id="3" name="Subtitle 2"/>
          <p:cNvSpPr>
            <a:spLocks noGrp="1"/>
          </p:cNvSpPr>
          <p:nvPr>
            <p:ph type="subTitle" idx="1"/>
          </p:nvPr>
        </p:nvSpPr>
        <p:spPr/>
        <p:txBody>
          <a:bodyPr/>
          <a:lstStyle/>
          <a:p>
            <a:r>
              <a:rPr lang="en-US" dirty="0" smtClean="0"/>
              <a:t>Includes:  Spectator Entrance/Exit, Ticket Sales, Concession Stands, Restrooms, Vendor Space</a:t>
            </a:r>
            <a:endParaRPr lang="en-US" dirty="0"/>
          </a:p>
        </p:txBody>
      </p:sp>
    </p:spTree>
    <p:extLst>
      <p:ext uri="{BB962C8B-B14F-4D97-AF65-F5344CB8AC3E}">
        <p14:creationId xmlns:p14="http://schemas.microsoft.com/office/powerpoint/2010/main" val="4288440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753534"/>
            <a:ext cx="9875520" cy="1356360"/>
          </a:xfrm>
        </p:spPr>
        <p:txBody>
          <a:bodyPr>
            <a:normAutofit/>
          </a:bodyPr>
          <a:lstStyle/>
          <a:p>
            <a:r>
              <a:rPr lang="en-US" dirty="0" smtClean="0"/>
              <a:t>Spectator Entrance/Exit (Building)</a:t>
            </a:r>
            <a:br>
              <a:rPr lang="en-US" dirty="0" smtClean="0"/>
            </a:br>
            <a:r>
              <a:rPr lang="en-US" sz="2200" i="1" dirty="0">
                <a:solidFill>
                  <a:srgbClr val="0070C0"/>
                </a:solidFill>
              </a:rPr>
              <a:t>(Consider hosting events without an audience </a:t>
            </a:r>
            <a:r>
              <a:rPr lang="mr-IN" sz="2200" i="1" dirty="0">
                <a:solidFill>
                  <a:srgbClr val="0070C0"/>
                </a:solidFill>
              </a:rPr>
              <a:t>–</a:t>
            </a:r>
            <a:r>
              <a:rPr lang="en-US" sz="2200" i="1" dirty="0">
                <a:solidFill>
                  <a:srgbClr val="0070C0"/>
                </a:solidFill>
              </a:rPr>
              <a:t> but if an audience is allowed)</a:t>
            </a:r>
            <a:endParaRPr lang="en-US" sz="2200" dirty="0"/>
          </a:p>
        </p:txBody>
      </p:sp>
      <p:sp>
        <p:nvSpPr>
          <p:cNvPr id="3" name="Content Placeholder 2"/>
          <p:cNvSpPr>
            <a:spLocks noGrp="1"/>
          </p:cNvSpPr>
          <p:nvPr>
            <p:ph idx="1"/>
          </p:nvPr>
        </p:nvSpPr>
        <p:spPr>
          <a:xfrm>
            <a:off x="1143000" y="2692400"/>
            <a:ext cx="9872871" cy="2048933"/>
          </a:xfrm>
        </p:spPr>
        <p:txBody>
          <a:bodyPr/>
          <a:lstStyle/>
          <a:p>
            <a:pPr>
              <a:buClr>
                <a:srgbClr val="0070C0"/>
              </a:buClr>
            </a:pPr>
            <a:r>
              <a:rPr lang="en-US" dirty="0" smtClean="0">
                <a:solidFill>
                  <a:srgbClr val="0070C0"/>
                </a:solidFill>
              </a:rPr>
              <a:t>Implement contactless temperature screening process before ticket purchase.</a:t>
            </a:r>
          </a:p>
          <a:p>
            <a:pPr>
              <a:buClr>
                <a:srgbClr val="0070C0"/>
              </a:buClr>
            </a:pPr>
            <a:r>
              <a:rPr lang="en-US" dirty="0" smtClean="0">
                <a:solidFill>
                  <a:srgbClr val="0070C0"/>
                </a:solidFill>
              </a:rPr>
              <a:t>Ensure that all spectators entering the building are wearing a mask.</a:t>
            </a:r>
            <a:endParaRPr lang="en-US" dirty="0"/>
          </a:p>
        </p:txBody>
      </p:sp>
    </p:spTree>
    <p:extLst>
      <p:ext uri="{BB962C8B-B14F-4D97-AF65-F5344CB8AC3E}">
        <p14:creationId xmlns:p14="http://schemas.microsoft.com/office/powerpoint/2010/main" val="3834769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Sales</a:t>
            </a:r>
            <a:endParaRPr lang="en-US" dirty="0"/>
          </a:p>
        </p:txBody>
      </p:sp>
      <p:sp>
        <p:nvSpPr>
          <p:cNvPr id="3" name="Content Placeholder 2"/>
          <p:cNvSpPr>
            <a:spLocks noGrp="1"/>
          </p:cNvSpPr>
          <p:nvPr>
            <p:ph idx="1"/>
          </p:nvPr>
        </p:nvSpPr>
        <p:spPr>
          <a:xfrm>
            <a:off x="1143000" y="2057400"/>
            <a:ext cx="9872871" cy="3081867"/>
          </a:xfrm>
        </p:spPr>
        <p:txBody>
          <a:bodyPr/>
          <a:lstStyle/>
          <a:p>
            <a:pPr>
              <a:buClr>
                <a:srgbClr val="0070C0"/>
              </a:buClr>
            </a:pPr>
            <a:r>
              <a:rPr lang="en-US" dirty="0" smtClean="0">
                <a:solidFill>
                  <a:srgbClr val="0070C0"/>
                </a:solidFill>
              </a:rPr>
              <a:t>Set </a:t>
            </a:r>
            <a:r>
              <a:rPr lang="en-US" dirty="0">
                <a:solidFill>
                  <a:srgbClr val="0070C0"/>
                </a:solidFill>
              </a:rPr>
              <a:t>up </a:t>
            </a:r>
            <a:r>
              <a:rPr lang="en-US" dirty="0" smtClean="0">
                <a:solidFill>
                  <a:srgbClr val="0070C0"/>
                </a:solidFill>
              </a:rPr>
              <a:t>6 </a:t>
            </a:r>
            <a:r>
              <a:rPr lang="en-US" dirty="0" err="1" smtClean="0">
                <a:solidFill>
                  <a:srgbClr val="0070C0"/>
                </a:solidFill>
              </a:rPr>
              <a:t>ft</a:t>
            </a:r>
            <a:r>
              <a:rPr lang="en-US" dirty="0" smtClean="0">
                <a:solidFill>
                  <a:srgbClr val="0070C0"/>
                </a:solidFill>
              </a:rPr>
              <a:t> queuing markings </a:t>
            </a:r>
            <a:r>
              <a:rPr lang="en-US" dirty="0">
                <a:solidFill>
                  <a:srgbClr val="0070C0"/>
                </a:solidFill>
              </a:rPr>
              <a:t>on the floor for those waiting for </a:t>
            </a:r>
            <a:r>
              <a:rPr lang="en-US" dirty="0" smtClean="0">
                <a:solidFill>
                  <a:srgbClr val="0070C0"/>
                </a:solidFill>
              </a:rPr>
              <a:t>service.</a:t>
            </a:r>
            <a:endParaRPr lang="en-US" dirty="0">
              <a:solidFill>
                <a:srgbClr val="0070C0"/>
              </a:solidFill>
            </a:endParaRPr>
          </a:p>
          <a:p>
            <a:r>
              <a:rPr lang="en-US" dirty="0" smtClean="0"/>
              <a:t>If using more than one, ticket sales areas should be set up 6’ apart.  Consider plastic protective barriers surrounding them.  </a:t>
            </a:r>
          </a:p>
          <a:p>
            <a:r>
              <a:rPr lang="en-US" dirty="0" smtClean="0"/>
              <a:t>Ticket sellers should wear gloves.</a:t>
            </a:r>
          </a:p>
          <a:p>
            <a:r>
              <a:rPr lang="en-US" dirty="0" smtClean="0"/>
              <a:t>Encourage cash free transactions by using cash apps/credit card only.</a:t>
            </a:r>
          </a:p>
          <a:p>
            <a:r>
              <a:rPr lang="en-US" dirty="0" smtClean="0"/>
              <a:t>Clean and disinfect high touch areas frequently.</a:t>
            </a:r>
            <a:endParaRPr lang="en-US" dirty="0"/>
          </a:p>
        </p:txBody>
      </p:sp>
    </p:spTree>
    <p:extLst>
      <p:ext uri="{BB962C8B-B14F-4D97-AF65-F5344CB8AC3E}">
        <p14:creationId xmlns:p14="http://schemas.microsoft.com/office/powerpoint/2010/main" val="2943083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745067"/>
            <a:ext cx="9875520" cy="829733"/>
          </a:xfrm>
        </p:spPr>
        <p:txBody>
          <a:bodyPr/>
          <a:lstStyle/>
          <a:p>
            <a:r>
              <a:rPr lang="en-US" dirty="0" smtClean="0"/>
              <a:t>Concessions</a:t>
            </a:r>
            <a:endParaRPr lang="en-US" dirty="0"/>
          </a:p>
        </p:txBody>
      </p:sp>
      <p:sp>
        <p:nvSpPr>
          <p:cNvPr id="3" name="Content Placeholder 2"/>
          <p:cNvSpPr>
            <a:spLocks noGrp="1"/>
          </p:cNvSpPr>
          <p:nvPr>
            <p:ph idx="1"/>
          </p:nvPr>
        </p:nvSpPr>
        <p:spPr>
          <a:xfrm>
            <a:off x="1140351" y="1828800"/>
            <a:ext cx="9872871" cy="4470400"/>
          </a:xfrm>
        </p:spPr>
        <p:txBody>
          <a:bodyPr>
            <a:normAutofit/>
          </a:bodyPr>
          <a:lstStyle/>
          <a:p>
            <a:r>
              <a:rPr lang="en-US" dirty="0"/>
              <a:t>Consider eliminating indoor food service. </a:t>
            </a:r>
            <a:endParaRPr lang="en-US" dirty="0" smtClean="0"/>
          </a:p>
          <a:p>
            <a:pPr>
              <a:buClr>
                <a:srgbClr val="0070C0"/>
              </a:buClr>
            </a:pPr>
            <a:r>
              <a:rPr lang="en-US" dirty="0" smtClean="0">
                <a:solidFill>
                  <a:srgbClr val="0070C0"/>
                </a:solidFill>
              </a:rPr>
              <a:t>Pre</a:t>
            </a:r>
            <a:r>
              <a:rPr lang="en-US" dirty="0">
                <a:solidFill>
                  <a:srgbClr val="0070C0"/>
                </a:solidFill>
              </a:rPr>
              <a:t>-packaged products only (no buffets, crock pot or shared meals) including food, beverage, and </a:t>
            </a:r>
            <a:r>
              <a:rPr lang="en-US" dirty="0" smtClean="0">
                <a:solidFill>
                  <a:srgbClr val="0070C0"/>
                </a:solidFill>
              </a:rPr>
              <a:t>cutlery. </a:t>
            </a:r>
            <a:endParaRPr lang="en-US" dirty="0">
              <a:solidFill>
                <a:srgbClr val="0070C0"/>
              </a:solidFill>
            </a:endParaRPr>
          </a:p>
          <a:p>
            <a:r>
              <a:rPr lang="en-US" dirty="0" smtClean="0"/>
              <a:t>Event </a:t>
            </a:r>
            <a:r>
              <a:rPr lang="en-US" dirty="0"/>
              <a:t>partners could invite food trucks to park outside and encourage groups/spectators to go outside to eat while encouraging social distancing and outdoor </a:t>
            </a:r>
            <a:r>
              <a:rPr lang="en-US" dirty="0" smtClean="0"/>
              <a:t>dining.</a:t>
            </a:r>
          </a:p>
          <a:p>
            <a:r>
              <a:rPr lang="en-US" dirty="0" smtClean="0"/>
              <a:t>Reduce indoor seating areas </a:t>
            </a:r>
            <a:r>
              <a:rPr lang="en-US" dirty="0"/>
              <a:t>capacity </a:t>
            </a:r>
            <a:r>
              <a:rPr lang="en-US" dirty="0" smtClean="0"/>
              <a:t>per the CDC (or state mandated) guidelines.</a:t>
            </a:r>
          </a:p>
          <a:p>
            <a:r>
              <a:rPr lang="en-US" dirty="0" smtClean="0"/>
              <a:t>The </a:t>
            </a:r>
            <a:r>
              <a:rPr lang="en-US" dirty="0"/>
              <a:t>person taking the money should not </a:t>
            </a:r>
            <a:r>
              <a:rPr lang="en-US" dirty="0" smtClean="0"/>
              <a:t>handle any food or drink items.</a:t>
            </a:r>
          </a:p>
          <a:p>
            <a:r>
              <a:rPr lang="en-US" dirty="0" smtClean="0"/>
              <a:t>Encourage </a:t>
            </a:r>
            <a:r>
              <a:rPr lang="en-US" dirty="0"/>
              <a:t>cash free transactions/use cash apps/credit card </a:t>
            </a:r>
            <a:r>
              <a:rPr lang="en-US" dirty="0" smtClean="0"/>
              <a:t>only.</a:t>
            </a:r>
          </a:p>
          <a:p>
            <a:r>
              <a:rPr lang="en-US" dirty="0" smtClean="0"/>
              <a:t>Clean </a:t>
            </a:r>
            <a:r>
              <a:rPr lang="en-US" dirty="0"/>
              <a:t>and disinfect high touch areas </a:t>
            </a:r>
            <a:r>
              <a:rPr lang="en-US" dirty="0" smtClean="0"/>
              <a:t>often.</a:t>
            </a:r>
            <a:endParaRPr lang="en-US" dirty="0"/>
          </a:p>
        </p:txBody>
      </p:sp>
    </p:spTree>
    <p:extLst>
      <p:ext uri="{BB962C8B-B14F-4D97-AF65-F5344CB8AC3E}">
        <p14:creationId xmlns:p14="http://schemas.microsoft.com/office/powerpoint/2010/main" val="117420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Restrooms</a:t>
            </a:r>
            <a:endParaRPr lang="en-US" dirty="0"/>
          </a:p>
        </p:txBody>
      </p:sp>
      <p:sp>
        <p:nvSpPr>
          <p:cNvPr id="3" name="Content Placeholder 2"/>
          <p:cNvSpPr>
            <a:spLocks noGrp="1"/>
          </p:cNvSpPr>
          <p:nvPr>
            <p:ph idx="1"/>
          </p:nvPr>
        </p:nvSpPr>
        <p:spPr/>
        <p:txBody>
          <a:bodyPr/>
          <a:lstStyle/>
          <a:p>
            <a:r>
              <a:rPr lang="en-US" dirty="0"/>
              <a:t>Restrooms for group usage should be maxed at </a:t>
            </a:r>
            <a:r>
              <a:rPr lang="en-US" dirty="0" err="1"/>
              <a:t>appx</a:t>
            </a:r>
            <a:r>
              <a:rPr lang="en-US" dirty="0"/>
              <a:t> 50% usage, blocking stalls and sinks when possible to encourage social distancing.  </a:t>
            </a:r>
          </a:p>
          <a:p>
            <a:r>
              <a:rPr lang="en-US" dirty="0"/>
              <a:t>If not already marked, mark out 6 </a:t>
            </a:r>
            <a:r>
              <a:rPr lang="en-US" dirty="0" err="1"/>
              <a:t>ft</a:t>
            </a:r>
            <a:r>
              <a:rPr lang="en-US" dirty="0"/>
              <a:t> waiting spaces to encourage social distancing</a:t>
            </a:r>
          </a:p>
          <a:p>
            <a:r>
              <a:rPr lang="en-US" dirty="0" smtClean="0"/>
              <a:t>Disinfect between rushes</a:t>
            </a:r>
          </a:p>
          <a:p>
            <a:r>
              <a:rPr lang="en-US" dirty="0" smtClean="0"/>
              <a:t>Clean/Disinfect high touch points constantly </a:t>
            </a:r>
          </a:p>
        </p:txBody>
      </p:sp>
    </p:spTree>
    <p:extLst>
      <p:ext uri="{BB962C8B-B14F-4D97-AF65-F5344CB8AC3E}">
        <p14:creationId xmlns:p14="http://schemas.microsoft.com/office/powerpoint/2010/main" val="3598535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Space</a:t>
            </a:r>
            <a:endParaRPr lang="en-US" dirty="0"/>
          </a:p>
        </p:txBody>
      </p:sp>
      <p:sp>
        <p:nvSpPr>
          <p:cNvPr id="3" name="Content Placeholder 2"/>
          <p:cNvSpPr>
            <a:spLocks noGrp="1"/>
          </p:cNvSpPr>
          <p:nvPr>
            <p:ph idx="1"/>
          </p:nvPr>
        </p:nvSpPr>
        <p:spPr/>
        <p:txBody>
          <a:bodyPr/>
          <a:lstStyle/>
          <a:p>
            <a:pPr marL="228600" lvl="1">
              <a:spcBef>
                <a:spcPts val="1400"/>
              </a:spcBef>
            </a:pPr>
            <a:r>
              <a:rPr lang="en-US" sz="2200" dirty="0"/>
              <a:t>Consider eliminating on-site vendor space sales – utilize online sales only</a:t>
            </a:r>
          </a:p>
          <a:p>
            <a:pPr marL="228600" lvl="1">
              <a:spcBef>
                <a:spcPts val="1400"/>
              </a:spcBef>
            </a:pPr>
            <a:r>
              <a:rPr lang="en-US" sz="2200" dirty="0"/>
              <a:t>Do not allow people to touch the merchandise</a:t>
            </a:r>
          </a:p>
          <a:p>
            <a:pPr marL="228600" lvl="1">
              <a:spcBef>
                <a:spcPts val="1400"/>
              </a:spcBef>
            </a:pPr>
            <a:r>
              <a:rPr lang="en-US" sz="2200" dirty="0"/>
              <a:t>Encourage cash free transactions/use cash apps/credit card only</a:t>
            </a:r>
          </a:p>
          <a:p>
            <a:pPr marL="45720" indent="0">
              <a:buNone/>
            </a:pPr>
            <a:endParaRPr lang="en-US" dirty="0" smtClean="0">
              <a:solidFill>
                <a:srgbClr val="FF0000"/>
              </a:solidFill>
            </a:endParaRPr>
          </a:p>
          <a:p>
            <a:pPr marL="45720" indent="0">
              <a:buNone/>
            </a:pPr>
            <a:endParaRPr lang="en-US" dirty="0">
              <a:solidFill>
                <a:srgbClr val="FF0000"/>
              </a:solidFill>
            </a:endParaRPr>
          </a:p>
        </p:txBody>
      </p:sp>
    </p:spTree>
    <p:extLst>
      <p:ext uri="{BB962C8B-B14F-4D97-AF65-F5344CB8AC3E}">
        <p14:creationId xmlns:p14="http://schemas.microsoft.com/office/powerpoint/2010/main" val="323803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Area</a:t>
            </a:r>
            <a:endParaRPr lang="en-US" dirty="0"/>
          </a:p>
        </p:txBody>
      </p:sp>
      <p:sp>
        <p:nvSpPr>
          <p:cNvPr id="3" name="Subtitle 2"/>
          <p:cNvSpPr>
            <a:spLocks noGrp="1"/>
          </p:cNvSpPr>
          <p:nvPr>
            <p:ph type="subTitle" idx="1"/>
          </p:nvPr>
        </p:nvSpPr>
        <p:spPr/>
        <p:txBody>
          <a:bodyPr/>
          <a:lstStyle/>
          <a:p>
            <a:r>
              <a:rPr lang="en-US" dirty="0" smtClean="0"/>
              <a:t>Includes:  Performance Entrance/Exit, Performance Gym, Spectator Entrance/Exit, Spectator Seating, Backside Entrance/Exit, Backside Group Seating, Announcer/Sound Area, Judge Area/Seating, Finale/Retreat</a:t>
            </a:r>
            <a:endParaRPr lang="en-US" dirty="0"/>
          </a:p>
        </p:txBody>
      </p:sp>
    </p:spTree>
    <p:extLst>
      <p:ext uri="{BB962C8B-B14F-4D97-AF65-F5344CB8AC3E}">
        <p14:creationId xmlns:p14="http://schemas.microsoft.com/office/powerpoint/2010/main" val="262305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143000" y="2057400"/>
            <a:ext cx="9872871" cy="4123592"/>
          </a:xfrm>
        </p:spPr>
        <p:txBody>
          <a:bodyPr/>
          <a:lstStyle/>
          <a:p>
            <a:pPr marL="45720" indent="0">
              <a:buNone/>
            </a:pPr>
            <a:r>
              <a:rPr lang="en-US" dirty="0" smtClean="0"/>
              <a:t>The purpose of this document is to provide resources and information Circuit Partners can use to help develop return-to-in-person event protocols in the wake of the COVID-19 pandemic.  The information contained in this document is not meant to substitute for medical recommendations, diagnosis or treatment.  </a:t>
            </a:r>
          </a:p>
          <a:p>
            <a:pPr marL="45720" indent="0">
              <a:buNone/>
            </a:pPr>
            <a:r>
              <a:rPr lang="en-US" dirty="0" smtClean="0"/>
              <a:t>Information is for informational purposes only; where the </a:t>
            </a:r>
            <a:r>
              <a:rPr lang="en-US" dirty="0"/>
              <a:t>items listed in </a:t>
            </a:r>
            <a:r>
              <a:rPr lang="en-US" dirty="0">
                <a:solidFill>
                  <a:srgbClr val="0070C0"/>
                </a:solidFill>
              </a:rPr>
              <a:t>blue</a:t>
            </a:r>
            <a:r>
              <a:rPr lang="en-US" dirty="0"/>
              <a:t> are highly encouraged and the items in green are meant as </a:t>
            </a:r>
            <a:r>
              <a:rPr lang="en-US" dirty="0" smtClean="0"/>
              <a:t>guidelines.  </a:t>
            </a:r>
          </a:p>
          <a:p>
            <a:pPr marL="45720" indent="0">
              <a:buNone/>
            </a:pPr>
            <a:r>
              <a:rPr lang="en-US" dirty="0" smtClean="0"/>
              <a:t>These considerations are meant to help each Circuit Partner create their own set of risk mitigation protocols.  The resource links provided at the end of the document should also be referred to as the information on COVID-19 continues to rapidly change.</a:t>
            </a:r>
          </a:p>
        </p:txBody>
      </p:sp>
    </p:spTree>
    <p:extLst>
      <p:ext uri="{BB962C8B-B14F-4D97-AF65-F5344CB8AC3E}">
        <p14:creationId xmlns:p14="http://schemas.microsoft.com/office/powerpoint/2010/main" val="18063291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Entrance/Exit</a:t>
            </a:r>
            <a:endParaRPr lang="en-US" dirty="0"/>
          </a:p>
        </p:txBody>
      </p:sp>
      <p:sp>
        <p:nvSpPr>
          <p:cNvPr id="3" name="Content Placeholder 2"/>
          <p:cNvSpPr>
            <a:spLocks noGrp="1"/>
          </p:cNvSpPr>
          <p:nvPr>
            <p:ph idx="1"/>
          </p:nvPr>
        </p:nvSpPr>
        <p:spPr>
          <a:xfrm>
            <a:off x="1143000" y="2057400"/>
            <a:ext cx="9685867" cy="4038600"/>
          </a:xfrm>
        </p:spPr>
        <p:txBody>
          <a:bodyPr/>
          <a:lstStyle/>
          <a:p>
            <a:pPr>
              <a:buClr>
                <a:srgbClr val="0070C0"/>
              </a:buClr>
            </a:pPr>
            <a:r>
              <a:rPr lang="en-US" dirty="0">
                <a:solidFill>
                  <a:srgbClr val="0070C0"/>
                </a:solidFill>
              </a:rPr>
              <a:t>Groups </a:t>
            </a:r>
            <a:r>
              <a:rPr lang="en-US" dirty="0" smtClean="0">
                <a:solidFill>
                  <a:srgbClr val="0070C0"/>
                </a:solidFill>
              </a:rPr>
              <a:t>should maintain at least 6 </a:t>
            </a:r>
            <a:r>
              <a:rPr lang="en-US" dirty="0" err="1" smtClean="0">
                <a:solidFill>
                  <a:srgbClr val="0070C0"/>
                </a:solidFill>
              </a:rPr>
              <a:t>ft</a:t>
            </a:r>
            <a:r>
              <a:rPr lang="en-US" dirty="0" smtClean="0">
                <a:solidFill>
                  <a:srgbClr val="0070C0"/>
                </a:solidFill>
              </a:rPr>
              <a:t> social distancing as much as possible while congregating outside </a:t>
            </a:r>
            <a:r>
              <a:rPr lang="en-US" dirty="0">
                <a:solidFill>
                  <a:srgbClr val="0070C0"/>
                </a:solidFill>
              </a:rPr>
              <a:t>the </a:t>
            </a:r>
            <a:r>
              <a:rPr lang="en-US" dirty="0" smtClean="0">
                <a:solidFill>
                  <a:srgbClr val="0070C0"/>
                </a:solidFill>
              </a:rPr>
              <a:t>performance entrance (no huddles/speeches/singing).</a:t>
            </a:r>
          </a:p>
          <a:p>
            <a:pPr>
              <a:buClr>
                <a:srgbClr val="0070C0"/>
              </a:buClr>
            </a:pPr>
            <a:r>
              <a:rPr lang="en-US" dirty="0" smtClean="0">
                <a:solidFill>
                  <a:srgbClr val="0070C0"/>
                </a:solidFill>
              </a:rPr>
              <a:t>Groups </a:t>
            </a:r>
            <a:r>
              <a:rPr lang="en-US" dirty="0">
                <a:solidFill>
                  <a:srgbClr val="0070C0"/>
                </a:solidFill>
              </a:rPr>
              <a:t>should exit directly outside after </a:t>
            </a:r>
            <a:r>
              <a:rPr lang="en-US" dirty="0" smtClean="0">
                <a:solidFill>
                  <a:srgbClr val="0070C0"/>
                </a:solidFill>
              </a:rPr>
              <a:t>performing.</a:t>
            </a:r>
            <a:endParaRPr lang="en-US" dirty="0">
              <a:solidFill>
                <a:srgbClr val="0070C0"/>
              </a:solidFill>
            </a:endParaRPr>
          </a:p>
          <a:p>
            <a:pPr>
              <a:buClr>
                <a:srgbClr val="0070C0"/>
              </a:buClr>
            </a:pPr>
            <a:r>
              <a:rPr lang="en-US" dirty="0">
                <a:solidFill>
                  <a:srgbClr val="0070C0"/>
                </a:solidFill>
              </a:rPr>
              <a:t>Groups are not to congregate directly outside the performance exit.</a:t>
            </a:r>
          </a:p>
          <a:p>
            <a:r>
              <a:rPr lang="en-US" dirty="0" smtClean="0"/>
              <a:t>One </a:t>
            </a:r>
            <a:r>
              <a:rPr lang="en-US" dirty="0"/>
              <a:t>group should completely clear the performance space before another group is allowed into the performance space</a:t>
            </a:r>
            <a:r>
              <a:rPr lang="en-US" dirty="0" smtClean="0"/>
              <a:t>. </a:t>
            </a:r>
          </a:p>
          <a:p>
            <a:r>
              <a:rPr lang="en-US" dirty="0" smtClean="0"/>
              <a:t>Performance entrance and exit should be separate doors.</a:t>
            </a:r>
            <a:endParaRPr lang="en-US" dirty="0"/>
          </a:p>
        </p:txBody>
      </p:sp>
    </p:spTree>
    <p:extLst>
      <p:ext uri="{BB962C8B-B14F-4D97-AF65-F5344CB8AC3E}">
        <p14:creationId xmlns:p14="http://schemas.microsoft.com/office/powerpoint/2010/main" val="4312433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Gym</a:t>
            </a:r>
            <a:endParaRPr lang="en-US" dirty="0"/>
          </a:p>
        </p:txBody>
      </p:sp>
      <p:sp>
        <p:nvSpPr>
          <p:cNvPr id="3" name="Content Placeholder 2"/>
          <p:cNvSpPr>
            <a:spLocks noGrp="1"/>
          </p:cNvSpPr>
          <p:nvPr>
            <p:ph idx="1"/>
          </p:nvPr>
        </p:nvSpPr>
        <p:spPr>
          <a:xfrm>
            <a:off x="1143000" y="2057400"/>
            <a:ext cx="9872871" cy="3005667"/>
          </a:xfrm>
        </p:spPr>
        <p:txBody>
          <a:bodyPr/>
          <a:lstStyle/>
          <a:p>
            <a:pPr>
              <a:buClr>
                <a:srgbClr val="0070C0"/>
              </a:buClr>
            </a:pPr>
            <a:r>
              <a:rPr lang="en-US" dirty="0" smtClean="0">
                <a:solidFill>
                  <a:srgbClr val="0070C0"/>
                </a:solidFill>
              </a:rPr>
              <a:t>The front &amp; back boundaries of the performance floor should now be 10’ from the first row of seating.</a:t>
            </a:r>
          </a:p>
          <a:p>
            <a:r>
              <a:rPr lang="en-US" dirty="0" smtClean="0"/>
              <a:t>The T&amp;P judge should stand at least 10’ from the group while they are performing.</a:t>
            </a:r>
          </a:p>
          <a:p>
            <a:r>
              <a:rPr lang="en-US" dirty="0" smtClean="0"/>
              <a:t>The </a:t>
            </a:r>
            <a:r>
              <a:rPr lang="en-US" dirty="0"/>
              <a:t>performance space c</a:t>
            </a:r>
            <a:r>
              <a:rPr lang="en-US" dirty="0" smtClean="0"/>
              <a:t>ould </a:t>
            </a:r>
            <a:r>
              <a:rPr lang="en-US" dirty="0"/>
              <a:t>be spray disinfected using electro static cleaning between groups (between rounds, during breaks, every 2-3 groups) </a:t>
            </a:r>
            <a:r>
              <a:rPr lang="en-US" dirty="0" smtClean="0"/>
              <a:t>(example:  </a:t>
            </a:r>
            <a:r>
              <a:rPr lang="en-US" u="sng" dirty="0" smtClean="0">
                <a:hlinkClick r:id="rId3"/>
              </a:rPr>
              <a:t>https</a:t>
            </a:r>
            <a:r>
              <a:rPr lang="en-US" u="sng" dirty="0">
                <a:hlinkClick r:id="rId3"/>
              </a:rPr>
              <a:t>://evaclean.com/products/protexus-cordless-electrostatic-sprayers /</a:t>
            </a:r>
            <a:r>
              <a:rPr lang="en-US" dirty="0"/>
              <a:t> </a:t>
            </a:r>
            <a:r>
              <a:rPr lang="en-US" dirty="0" smtClean="0"/>
              <a:t>).</a:t>
            </a:r>
            <a:endParaRPr lang="en-US" dirty="0"/>
          </a:p>
        </p:txBody>
      </p:sp>
    </p:spTree>
    <p:extLst>
      <p:ext uri="{BB962C8B-B14F-4D97-AF65-F5344CB8AC3E}">
        <p14:creationId xmlns:p14="http://schemas.microsoft.com/office/powerpoint/2010/main" val="1533461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12799"/>
            <a:ext cx="10668000" cy="848207"/>
          </a:xfrm>
        </p:spPr>
        <p:txBody>
          <a:bodyPr/>
          <a:lstStyle/>
          <a:p>
            <a:r>
              <a:rPr lang="en-US" dirty="0" smtClean="0"/>
              <a:t>Spectator Entrance/Exit (Performance Gym)</a:t>
            </a:r>
            <a:endParaRPr lang="en-US" dirty="0"/>
          </a:p>
        </p:txBody>
      </p:sp>
      <p:sp>
        <p:nvSpPr>
          <p:cNvPr id="3" name="Content Placeholder 2"/>
          <p:cNvSpPr>
            <a:spLocks noGrp="1"/>
          </p:cNvSpPr>
          <p:nvPr>
            <p:ph idx="1"/>
          </p:nvPr>
        </p:nvSpPr>
        <p:spPr>
          <a:xfrm>
            <a:off x="1143000" y="2042008"/>
            <a:ext cx="9872871" cy="3960860"/>
          </a:xfrm>
        </p:spPr>
        <p:txBody>
          <a:bodyPr>
            <a:normAutofit/>
          </a:bodyPr>
          <a:lstStyle/>
          <a:p>
            <a:r>
              <a:rPr lang="en-US" dirty="0" smtClean="0"/>
              <a:t>Spectators should not be allowed to congregate at the entrance to the performance gym so that they can practice social distancing.  Marks on the floor can help.</a:t>
            </a:r>
          </a:p>
          <a:p>
            <a:r>
              <a:rPr lang="en-US" dirty="0" smtClean="0"/>
              <a:t>Spectators should utilize separate entrance and exits when entering/exiting the performance gym.</a:t>
            </a:r>
          </a:p>
          <a:p>
            <a:r>
              <a:rPr lang="en-US" dirty="0" smtClean="0"/>
              <a:t>Spectators leaving the space should be allowed to completely leave the performance gym before the next round of spectators should be allowed into the gym. (schedule more time between groups)</a:t>
            </a:r>
          </a:p>
          <a:p>
            <a:r>
              <a:rPr lang="en-US" dirty="0" smtClean="0"/>
              <a:t>Only those volunteers/boosters monitoring wristbands should be allowed to open the doors.  Door handles should be disinfected periodically through the day.</a:t>
            </a:r>
            <a:endParaRPr lang="en-US" dirty="0"/>
          </a:p>
        </p:txBody>
      </p:sp>
    </p:spTree>
    <p:extLst>
      <p:ext uri="{BB962C8B-B14F-4D97-AF65-F5344CB8AC3E}">
        <p14:creationId xmlns:p14="http://schemas.microsoft.com/office/powerpoint/2010/main" val="4105935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688878"/>
            <a:ext cx="9875520" cy="729673"/>
          </a:xfrm>
        </p:spPr>
        <p:txBody>
          <a:bodyPr/>
          <a:lstStyle/>
          <a:p>
            <a:r>
              <a:rPr lang="en-US" dirty="0" smtClean="0"/>
              <a:t>Spectator Seating</a:t>
            </a:r>
            <a:endParaRPr lang="en-US" dirty="0"/>
          </a:p>
        </p:txBody>
      </p:sp>
      <p:sp>
        <p:nvSpPr>
          <p:cNvPr id="3" name="Content Placeholder 2"/>
          <p:cNvSpPr>
            <a:spLocks noGrp="1"/>
          </p:cNvSpPr>
          <p:nvPr>
            <p:ph idx="1"/>
          </p:nvPr>
        </p:nvSpPr>
        <p:spPr>
          <a:xfrm>
            <a:off x="1143000" y="1562483"/>
            <a:ext cx="9872871" cy="4668983"/>
          </a:xfrm>
        </p:spPr>
        <p:txBody>
          <a:bodyPr>
            <a:normAutofit/>
          </a:bodyPr>
          <a:lstStyle/>
          <a:p>
            <a:r>
              <a:rPr lang="en-US" dirty="0" smtClean="0"/>
              <a:t>Consider the following options: </a:t>
            </a:r>
            <a:r>
              <a:rPr lang="en-US" i="1" dirty="0" smtClean="0"/>
              <a:t>1.</a:t>
            </a:r>
            <a:r>
              <a:rPr lang="en-US" dirty="0" smtClean="0"/>
              <a:t> No spectators allowed. </a:t>
            </a:r>
            <a:r>
              <a:rPr lang="en-US" i="1" dirty="0" smtClean="0"/>
              <a:t>2.</a:t>
            </a:r>
            <a:r>
              <a:rPr lang="en-US" dirty="0" smtClean="0"/>
              <a:t> Spectators </a:t>
            </a:r>
            <a:r>
              <a:rPr lang="en-US" dirty="0"/>
              <a:t>will only be allowed in to watch the group they are </a:t>
            </a:r>
            <a:r>
              <a:rPr lang="en-US" dirty="0" smtClean="0"/>
              <a:t>with. </a:t>
            </a:r>
            <a:r>
              <a:rPr lang="en-US" i="1" dirty="0" smtClean="0"/>
              <a:t>3.</a:t>
            </a:r>
            <a:r>
              <a:rPr lang="en-US" dirty="0" smtClean="0"/>
              <a:t> Spectators may only watch the </a:t>
            </a:r>
            <a:r>
              <a:rPr lang="en-US" dirty="0"/>
              <a:t>round, class, or </a:t>
            </a:r>
            <a:r>
              <a:rPr lang="en-US" dirty="0" smtClean="0"/>
              <a:t>block.</a:t>
            </a:r>
          </a:p>
          <a:p>
            <a:pPr>
              <a:buClr>
                <a:srgbClr val="0070C0"/>
              </a:buClr>
            </a:pPr>
            <a:r>
              <a:rPr lang="en-US" dirty="0">
                <a:solidFill>
                  <a:srgbClr val="0070C0"/>
                </a:solidFill>
              </a:rPr>
              <a:t>Spectators must sit 6 feet away from those not in their </a:t>
            </a:r>
            <a:r>
              <a:rPr lang="en-US" dirty="0" smtClean="0">
                <a:solidFill>
                  <a:srgbClr val="0070C0"/>
                </a:solidFill>
              </a:rPr>
              <a:t>party.</a:t>
            </a:r>
            <a:endParaRPr lang="en-US" dirty="0">
              <a:solidFill>
                <a:srgbClr val="0070C0"/>
              </a:solidFill>
            </a:endParaRPr>
          </a:p>
          <a:p>
            <a:pPr>
              <a:buClr>
                <a:srgbClr val="0070C0"/>
              </a:buClr>
            </a:pPr>
            <a:r>
              <a:rPr lang="en-US" dirty="0">
                <a:solidFill>
                  <a:srgbClr val="0070C0"/>
                </a:solidFill>
              </a:rPr>
              <a:t>Spectators must wear a mask while in the </a:t>
            </a:r>
            <a:r>
              <a:rPr lang="en-US" dirty="0" smtClean="0">
                <a:solidFill>
                  <a:srgbClr val="0070C0"/>
                </a:solidFill>
              </a:rPr>
              <a:t>stands.</a:t>
            </a:r>
          </a:p>
          <a:p>
            <a:r>
              <a:rPr lang="en-US" dirty="0" smtClean="0"/>
              <a:t>Spectators must follow all posted signage and walk, sit, or stand only in those designated areas.</a:t>
            </a:r>
          </a:p>
          <a:p>
            <a:r>
              <a:rPr lang="en-US" dirty="0" smtClean="0"/>
              <a:t>If at all possible the spectator stands should be set up so that one way traffic may be utilized within the space.</a:t>
            </a:r>
          </a:p>
          <a:p>
            <a:r>
              <a:rPr lang="en-US" dirty="0"/>
              <a:t>Spectators should take all belongings with them when exiting the stands.</a:t>
            </a:r>
          </a:p>
          <a:p>
            <a:r>
              <a:rPr lang="en-US" dirty="0" smtClean="0"/>
              <a:t>Stands </a:t>
            </a:r>
            <a:r>
              <a:rPr lang="en-US" dirty="0"/>
              <a:t>c</a:t>
            </a:r>
            <a:r>
              <a:rPr lang="en-US" dirty="0" smtClean="0"/>
              <a:t>ould be spray disinfected during extended breaks.</a:t>
            </a:r>
          </a:p>
        </p:txBody>
      </p:sp>
    </p:spTree>
    <p:extLst>
      <p:ext uri="{BB962C8B-B14F-4D97-AF65-F5344CB8AC3E}">
        <p14:creationId xmlns:p14="http://schemas.microsoft.com/office/powerpoint/2010/main" val="35514386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Backside Seating Entrance/Exit </a:t>
            </a:r>
            <a:r>
              <a:rPr lang="en-US" sz="3000" i="1" dirty="0" smtClean="0"/>
              <a:t>(if offered)</a:t>
            </a:r>
            <a:endParaRPr lang="en-US" sz="3000" i="1" dirty="0"/>
          </a:p>
        </p:txBody>
      </p:sp>
      <p:sp>
        <p:nvSpPr>
          <p:cNvPr id="3" name="Content Placeholder 2"/>
          <p:cNvSpPr>
            <a:spLocks noGrp="1"/>
          </p:cNvSpPr>
          <p:nvPr>
            <p:ph idx="1"/>
          </p:nvPr>
        </p:nvSpPr>
        <p:spPr/>
        <p:txBody>
          <a:bodyPr/>
          <a:lstStyle/>
          <a:p>
            <a:r>
              <a:rPr lang="en-US" dirty="0"/>
              <a:t>Consider </a:t>
            </a:r>
            <a:r>
              <a:rPr lang="en-US" dirty="0" smtClean="0"/>
              <a:t>no “backside” seating.  Consider performers </a:t>
            </a:r>
            <a:r>
              <a:rPr lang="en-US" dirty="0"/>
              <a:t>will only be allowed into the building to perform their show and then </a:t>
            </a:r>
            <a:r>
              <a:rPr lang="en-US" dirty="0" smtClean="0"/>
              <a:t>that group must leave the competition.</a:t>
            </a:r>
            <a:endParaRPr lang="en-US" dirty="0"/>
          </a:p>
          <a:p>
            <a:r>
              <a:rPr lang="en-US" dirty="0" smtClean="0"/>
              <a:t>If offered, backside viewing groups </a:t>
            </a:r>
            <a:r>
              <a:rPr lang="en-US" dirty="0"/>
              <a:t>should utilize separate entrance and exits when entering/exiting the performance </a:t>
            </a:r>
            <a:r>
              <a:rPr lang="en-US" dirty="0" smtClean="0"/>
              <a:t>gym when possible.</a:t>
            </a:r>
            <a:endParaRPr lang="en-US" dirty="0"/>
          </a:p>
          <a:p>
            <a:r>
              <a:rPr lang="en-US" dirty="0"/>
              <a:t>G</a:t>
            </a:r>
            <a:r>
              <a:rPr lang="en-US" dirty="0" smtClean="0"/>
              <a:t>roups </a:t>
            </a:r>
            <a:r>
              <a:rPr lang="en-US" dirty="0"/>
              <a:t>leaving the </a:t>
            </a:r>
            <a:r>
              <a:rPr lang="en-US" dirty="0" smtClean="0"/>
              <a:t>gym </a:t>
            </a:r>
            <a:r>
              <a:rPr lang="en-US" dirty="0"/>
              <a:t>should be allowed to completely leave the performance gym before the next round of g</a:t>
            </a:r>
            <a:r>
              <a:rPr lang="en-US" dirty="0" smtClean="0"/>
              <a:t>roups </a:t>
            </a:r>
            <a:r>
              <a:rPr lang="en-US" dirty="0"/>
              <a:t>should be allowed into the gym.</a:t>
            </a:r>
          </a:p>
          <a:p>
            <a:r>
              <a:rPr lang="en-US" dirty="0" smtClean="0"/>
              <a:t>Groups </a:t>
            </a:r>
            <a:r>
              <a:rPr lang="en-US" dirty="0"/>
              <a:t>should take all belongings with them when exiting the stands</a:t>
            </a:r>
            <a:r>
              <a:rPr lang="en-US" dirty="0" smtClean="0"/>
              <a:t>.</a:t>
            </a:r>
            <a:endParaRPr lang="en-US" dirty="0"/>
          </a:p>
        </p:txBody>
      </p:sp>
    </p:spTree>
    <p:extLst>
      <p:ext uri="{BB962C8B-B14F-4D97-AF65-F5344CB8AC3E}">
        <p14:creationId xmlns:p14="http://schemas.microsoft.com/office/powerpoint/2010/main" val="3950478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838200"/>
            <a:ext cx="9875520" cy="803564"/>
          </a:xfrm>
        </p:spPr>
        <p:txBody>
          <a:bodyPr/>
          <a:lstStyle/>
          <a:p>
            <a:r>
              <a:rPr lang="en-US" dirty="0" smtClean="0"/>
              <a:t>Backside Seating </a:t>
            </a:r>
            <a:r>
              <a:rPr lang="en-US" sz="3000" i="1" dirty="0" smtClean="0"/>
              <a:t>(if offered)</a:t>
            </a:r>
            <a:endParaRPr lang="en-US" sz="3000" i="1" dirty="0"/>
          </a:p>
        </p:txBody>
      </p:sp>
      <p:sp>
        <p:nvSpPr>
          <p:cNvPr id="3" name="Content Placeholder 2"/>
          <p:cNvSpPr>
            <a:spLocks noGrp="1"/>
          </p:cNvSpPr>
          <p:nvPr>
            <p:ph idx="1"/>
          </p:nvPr>
        </p:nvSpPr>
        <p:spPr>
          <a:xfrm>
            <a:off x="1143000" y="1413163"/>
            <a:ext cx="9872871" cy="5070763"/>
          </a:xfrm>
        </p:spPr>
        <p:txBody>
          <a:bodyPr>
            <a:normAutofit/>
          </a:bodyPr>
          <a:lstStyle/>
          <a:p>
            <a:endParaRPr lang="en-US" dirty="0" smtClean="0">
              <a:solidFill>
                <a:srgbClr val="0000FF"/>
              </a:solidFill>
            </a:endParaRPr>
          </a:p>
          <a:p>
            <a:pPr>
              <a:buClr>
                <a:srgbClr val="0070C0"/>
              </a:buClr>
            </a:pPr>
            <a:r>
              <a:rPr lang="en-US" dirty="0" smtClean="0">
                <a:solidFill>
                  <a:srgbClr val="0070C0"/>
                </a:solidFill>
              </a:rPr>
              <a:t>Groups </a:t>
            </a:r>
            <a:r>
              <a:rPr lang="en-US" dirty="0">
                <a:solidFill>
                  <a:srgbClr val="0070C0"/>
                </a:solidFill>
              </a:rPr>
              <a:t>must wear a mask while in the </a:t>
            </a:r>
            <a:r>
              <a:rPr lang="en-US" dirty="0" smtClean="0">
                <a:solidFill>
                  <a:srgbClr val="0070C0"/>
                </a:solidFill>
              </a:rPr>
              <a:t>stands.</a:t>
            </a:r>
          </a:p>
          <a:p>
            <a:pPr>
              <a:buClr>
                <a:srgbClr val="0070C0"/>
              </a:buClr>
            </a:pPr>
            <a:r>
              <a:rPr lang="en-US" dirty="0" smtClean="0">
                <a:solidFill>
                  <a:srgbClr val="0070C0"/>
                </a:solidFill>
              </a:rPr>
              <a:t>Groups </a:t>
            </a:r>
            <a:r>
              <a:rPr lang="en-US" dirty="0">
                <a:solidFill>
                  <a:srgbClr val="0070C0"/>
                </a:solidFill>
              </a:rPr>
              <a:t>must </a:t>
            </a:r>
            <a:r>
              <a:rPr lang="en-US" dirty="0" smtClean="0">
                <a:solidFill>
                  <a:srgbClr val="0070C0"/>
                </a:solidFill>
              </a:rPr>
              <a:t>practice social distancing while in the stands.</a:t>
            </a:r>
          </a:p>
          <a:p>
            <a:r>
              <a:rPr lang="en-US" dirty="0" smtClean="0"/>
              <a:t>Groups </a:t>
            </a:r>
            <a:r>
              <a:rPr lang="en-US" dirty="0"/>
              <a:t>must follow all posted signage and walk, sit, </a:t>
            </a:r>
            <a:r>
              <a:rPr lang="en-US" dirty="0" smtClean="0"/>
              <a:t>or stand </a:t>
            </a:r>
            <a:r>
              <a:rPr lang="en-US" dirty="0"/>
              <a:t>only in those designated </a:t>
            </a:r>
            <a:r>
              <a:rPr lang="en-US" dirty="0" smtClean="0"/>
              <a:t>areas.</a:t>
            </a:r>
          </a:p>
          <a:p>
            <a:r>
              <a:rPr lang="en-US" dirty="0" smtClean="0"/>
              <a:t>If at all possible the stands should be set up so that one way traffic may be utilized in this space.</a:t>
            </a:r>
          </a:p>
          <a:p>
            <a:r>
              <a:rPr lang="en-US" dirty="0" smtClean="0"/>
              <a:t>Backside seating areas </a:t>
            </a:r>
            <a:r>
              <a:rPr lang="en-US" dirty="0"/>
              <a:t>c</a:t>
            </a:r>
            <a:r>
              <a:rPr lang="en-US" dirty="0" smtClean="0"/>
              <a:t>ould be spray disinfected between groups.</a:t>
            </a:r>
          </a:p>
          <a:p>
            <a:r>
              <a:rPr lang="en-US" dirty="0" smtClean="0"/>
              <a:t>Groups must take all belongings with them when they depart.</a:t>
            </a:r>
            <a:endParaRPr lang="en-US" dirty="0"/>
          </a:p>
        </p:txBody>
      </p:sp>
    </p:spTree>
    <p:extLst>
      <p:ext uri="{BB962C8B-B14F-4D97-AF65-F5344CB8AC3E}">
        <p14:creationId xmlns:p14="http://schemas.microsoft.com/office/powerpoint/2010/main" val="30311067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799715"/>
            <a:ext cx="9875520" cy="748145"/>
          </a:xfrm>
        </p:spPr>
        <p:txBody>
          <a:bodyPr/>
          <a:lstStyle/>
          <a:p>
            <a:r>
              <a:rPr lang="en-US" dirty="0" smtClean="0"/>
              <a:t>Announcer/Sound Area</a:t>
            </a:r>
            <a:endParaRPr lang="en-US" dirty="0"/>
          </a:p>
        </p:txBody>
      </p:sp>
      <p:sp>
        <p:nvSpPr>
          <p:cNvPr id="3" name="Content Placeholder 2"/>
          <p:cNvSpPr>
            <a:spLocks noGrp="1"/>
          </p:cNvSpPr>
          <p:nvPr>
            <p:ph idx="1"/>
          </p:nvPr>
        </p:nvSpPr>
        <p:spPr>
          <a:xfrm>
            <a:off x="1143000" y="1786466"/>
            <a:ext cx="9872871" cy="3962401"/>
          </a:xfrm>
        </p:spPr>
        <p:txBody>
          <a:bodyPr>
            <a:normAutofit/>
          </a:bodyPr>
          <a:lstStyle/>
          <a:p>
            <a:pPr>
              <a:buClr>
                <a:srgbClr val="0070C0"/>
              </a:buClr>
            </a:pPr>
            <a:r>
              <a:rPr lang="en-US" dirty="0" smtClean="0">
                <a:solidFill>
                  <a:srgbClr val="0070C0"/>
                </a:solidFill>
              </a:rPr>
              <a:t>The announcer/sound table must be at least 10’ away from the performance floor.</a:t>
            </a:r>
          </a:p>
          <a:p>
            <a:r>
              <a:rPr lang="en-US" dirty="0"/>
              <a:t>Announcer Book &amp; Spiel Sheets should be provided electronically.  </a:t>
            </a:r>
          </a:p>
          <a:p>
            <a:r>
              <a:rPr lang="en-US" dirty="0" smtClean="0"/>
              <a:t>Consider having plastic protective dividers around their tables.</a:t>
            </a:r>
          </a:p>
          <a:p>
            <a:r>
              <a:rPr lang="en-US" dirty="0" smtClean="0"/>
              <a:t>Color Guard - the group representative should stand at least 6’ away from the table during the performance.</a:t>
            </a:r>
          </a:p>
          <a:p>
            <a:r>
              <a:rPr lang="en-US" dirty="0" smtClean="0"/>
              <a:t>Announcers should sanitize microphones before use.</a:t>
            </a:r>
          </a:p>
          <a:p>
            <a:r>
              <a:rPr lang="en-US" dirty="0" smtClean="0"/>
              <a:t>Audio equipment should be disinfected before they are brought into the building.</a:t>
            </a:r>
          </a:p>
          <a:p>
            <a:r>
              <a:rPr lang="en-US" dirty="0" smtClean="0"/>
              <a:t>Audio equipment should be disinfected before it is removed after the event.</a:t>
            </a:r>
          </a:p>
          <a:p>
            <a:endParaRPr lang="en-US" dirty="0" smtClean="0"/>
          </a:p>
          <a:p>
            <a:endParaRPr lang="en-US" dirty="0"/>
          </a:p>
        </p:txBody>
      </p:sp>
    </p:spTree>
    <p:extLst>
      <p:ext uri="{BB962C8B-B14F-4D97-AF65-F5344CB8AC3E}">
        <p14:creationId xmlns:p14="http://schemas.microsoft.com/office/powerpoint/2010/main" val="5101769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677334"/>
            <a:ext cx="9875520" cy="840509"/>
          </a:xfrm>
        </p:spPr>
        <p:txBody>
          <a:bodyPr/>
          <a:lstStyle/>
          <a:p>
            <a:r>
              <a:rPr lang="en-US" dirty="0" smtClean="0"/>
              <a:t>Judge Area/Seating</a:t>
            </a:r>
            <a:endParaRPr lang="en-US" dirty="0"/>
          </a:p>
        </p:txBody>
      </p:sp>
      <p:sp>
        <p:nvSpPr>
          <p:cNvPr id="3" name="Content Placeholder 2"/>
          <p:cNvSpPr>
            <a:spLocks noGrp="1"/>
          </p:cNvSpPr>
          <p:nvPr>
            <p:ph idx="1"/>
          </p:nvPr>
        </p:nvSpPr>
        <p:spPr>
          <a:xfrm>
            <a:off x="1143000" y="1450109"/>
            <a:ext cx="9872871" cy="4214091"/>
          </a:xfrm>
        </p:spPr>
        <p:txBody>
          <a:bodyPr>
            <a:normAutofit/>
          </a:bodyPr>
          <a:lstStyle/>
          <a:p>
            <a:endParaRPr lang="en-US" dirty="0" smtClean="0">
              <a:solidFill>
                <a:srgbClr val="0000FF"/>
              </a:solidFill>
            </a:endParaRPr>
          </a:p>
          <a:p>
            <a:pPr>
              <a:buClr>
                <a:srgbClr val="0070C0"/>
              </a:buClr>
            </a:pPr>
            <a:r>
              <a:rPr lang="en-US" dirty="0" smtClean="0">
                <a:solidFill>
                  <a:srgbClr val="0070C0"/>
                </a:solidFill>
              </a:rPr>
              <a:t>Judges should have a clear space of 10’ </a:t>
            </a:r>
            <a:r>
              <a:rPr lang="en-US" u="sng" dirty="0" smtClean="0">
                <a:solidFill>
                  <a:srgbClr val="0070C0"/>
                </a:solidFill>
              </a:rPr>
              <a:t>minimum</a:t>
            </a:r>
            <a:r>
              <a:rPr lang="en-US" dirty="0" smtClean="0">
                <a:solidFill>
                  <a:srgbClr val="0070C0"/>
                </a:solidFill>
              </a:rPr>
              <a:t> around them.</a:t>
            </a:r>
          </a:p>
          <a:p>
            <a:pPr>
              <a:buClr>
                <a:srgbClr val="0070C0"/>
              </a:buClr>
            </a:pPr>
            <a:r>
              <a:rPr lang="en-US" dirty="0">
                <a:solidFill>
                  <a:srgbClr val="0070C0"/>
                </a:solidFill>
              </a:rPr>
              <a:t>Judge runners delivering drinks/snacks should </a:t>
            </a:r>
            <a:r>
              <a:rPr lang="en-US" dirty="0" smtClean="0">
                <a:solidFill>
                  <a:srgbClr val="0070C0"/>
                </a:solidFill>
              </a:rPr>
              <a:t>be eliminated.</a:t>
            </a:r>
            <a:endParaRPr lang="en-US" dirty="0">
              <a:solidFill>
                <a:srgbClr val="0070C0"/>
              </a:solidFill>
            </a:endParaRPr>
          </a:p>
          <a:p>
            <a:r>
              <a:rPr lang="en-US" dirty="0" smtClean="0"/>
              <a:t>Consider having plastic dividers surrounding the judge.</a:t>
            </a:r>
          </a:p>
          <a:p>
            <a:r>
              <a:rPr lang="en-US" dirty="0" smtClean="0"/>
              <a:t>Judges should have access to disinfecting wipes  and hand sanitizer to wipe the hard surfaces around them and their electronics during extended breaks.</a:t>
            </a:r>
          </a:p>
          <a:p>
            <a:r>
              <a:rPr lang="en-US" dirty="0" smtClean="0"/>
              <a:t>If an issue arises and a tabulator needs to make adjustments, the tabulator should wear a mask and gloves while assisting the judge with their equipment.  Tabulator should try not to touch any of the judge electronics.</a:t>
            </a:r>
          </a:p>
        </p:txBody>
      </p:sp>
    </p:spTree>
    <p:extLst>
      <p:ext uri="{BB962C8B-B14F-4D97-AF65-F5344CB8AC3E}">
        <p14:creationId xmlns:p14="http://schemas.microsoft.com/office/powerpoint/2010/main" val="3896506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3667"/>
          </a:xfrm>
        </p:spPr>
        <p:txBody>
          <a:bodyPr/>
          <a:lstStyle/>
          <a:p>
            <a:r>
              <a:rPr lang="en-US" dirty="0" smtClean="0"/>
              <a:t>Finale/Retreat</a:t>
            </a:r>
            <a:endParaRPr lang="en-US" dirty="0"/>
          </a:p>
        </p:txBody>
      </p:sp>
      <p:sp>
        <p:nvSpPr>
          <p:cNvPr id="3" name="Content Placeholder 2"/>
          <p:cNvSpPr>
            <a:spLocks noGrp="1"/>
          </p:cNvSpPr>
          <p:nvPr>
            <p:ph idx="1"/>
          </p:nvPr>
        </p:nvSpPr>
        <p:spPr>
          <a:xfrm>
            <a:off x="1143000" y="1767225"/>
            <a:ext cx="9872871" cy="3253509"/>
          </a:xfrm>
        </p:spPr>
        <p:txBody>
          <a:bodyPr>
            <a:normAutofit/>
          </a:bodyPr>
          <a:lstStyle/>
          <a:p>
            <a:r>
              <a:rPr lang="en-US" dirty="0" smtClean="0"/>
              <a:t>Consider not having a finale/retreat.</a:t>
            </a:r>
          </a:p>
          <a:p>
            <a:r>
              <a:rPr lang="en-US" dirty="0" smtClean="0"/>
              <a:t>If offered </a:t>
            </a:r>
            <a:r>
              <a:rPr lang="mr-IN" dirty="0" smtClean="0"/>
              <a:t>–</a:t>
            </a:r>
            <a:r>
              <a:rPr lang="en-US" dirty="0" smtClean="0"/>
              <a:t> consider limiting to one person per group.</a:t>
            </a:r>
          </a:p>
          <a:p>
            <a:r>
              <a:rPr lang="en-US" dirty="0"/>
              <a:t>G</a:t>
            </a:r>
            <a:r>
              <a:rPr lang="en-US" dirty="0" smtClean="0"/>
              <a:t>roups should line up in a socially acceptable distance in a hallway where there is limited to no cross traffic.</a:t>
            </a:r>
          </a:p>
          <a:p>
            <a:r>
              <a:rPr lang="en-US" dirty="0" smtClean="0"/>
              <a:t>Ensure there is enough space for social distancing on the gym floor.</a:t>
            </a:r>
          </a:p>
          <a:p>
            <a:r>
              <a:rPr lang="en-US" dirty="0" smtClean="0"/>
              <a:t>Once retreat is complete, groups should exit immediately and not gather together on the performance floor.</a:t>
            </a:r>
          </a:p>
        </p:txBody>
      </p:sp>
    </p:spTree>
    <p:extLst>
      <p:ext uri="{BB962C8B-B14F-4D97-AF65-F5344CB8AC3E}">
        <p14:creationId xmlns:p14="http://schemas.microsoft.com/office/powerpoint/2010/main" val="7711945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Parking Lot</a:t>
            </a:r>
            <a:endParaRPr lang="en-US" dirty="0"/>
          </a:p>
        </p:txBody>
      </p:sp>
      <p:sp>
        <p:nvSpPr>
          <p:cNvPr id="3" name="Subtitle 2"/>
          <p:cNvSpPr>
            <a:spLocks noGrp="1"/>
          </p:cNvSpPr>
          <p:nvPr>
            <p:ph type="subTitle" idx="1"/>
          </p:nvPr>
        </p:nvSpPr>
        <p:spPr/>
        <p:txBody>
          <a:bodyPr/>
          <a:lstStyle/>
          <a:p>
            <a:r>
              <a:rPr lang="en-US" dirty="0" smtClean="0"/>
              <a:t>Includes:  Spectator Parking, Bus/Truck Parking</a:t>
            </a:r>
            <a:endParaRPr lang="en-US" dirty="0"/>
          </a:p>
        </p:txBody>
      </p:sp>
    </p:spTree>
    <p:extLst>
      <p:ext uri="{BB962C8B-B14F-4D97-AF65-F5344CB8AC3E}">
        <p14:creationId xmlns:p14="http://schemas.microsoft.com/office/powerpoint/2010/main" val="9467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 Event</a:t>
            </a:r>
            <a:endParaRPr lang="en-US" dirty="0"/>
          </a:p>
        </p:txBody>
      </p:sp>
      <p:sp>
        <p:nvSpPr>
          <p:cNvPr id="3" name="Content Placeholder 2"/>
          <p:cNvSpPr>
            <a:spLocks noGrp="1"/>
          </p:cNvSpPr>
          <p:nvPr>
            <p:ph idx="1"/>
          </p:nvPr>
        </p:nvSpPr>
        <p:spPr/>
        <p:txBody>
          <a:bodyPr/>
          <a:lstStyle/>
          <a:p>
            <a:pPr lvl="1"/>
            <a:r>
              <a:rPr lang="en-US" dirty="0"/>
              <a:t>Check on and follow all county, city, state, and federal regulations and guidelines on mass gatherings, indoor sporting facility capacities, </a:t>
            </a:r>
            <a:r>
              <a:rPr lang="en-US" dirty="0" smtClean="0"/>
              <a:t>non-contact </a:t>
            </a:r>
            <a:r>
              <a:rPr lang="en-US" dirty="0"/>
              <a:t>sporting tournaments etc</a:t>
            </a:r>
            <a:r>
              <a:rPr lang="en-US" dirty="0" smtClean="0"/>
              <a:t>.</a:t>
            </a:r>
            <a:endParaRPr lang="en-US" dirty="0"/>
          </a:p>
          <a:p>
            <a:pPr lvl="2"/>
            <a:r>
              <a:rPr lang="en-US" dirty="0" smtClean="0"/>
              <a:t>Ex: (</a:t>
            </a:r>
            <a:r>
              <a:rPr lang="en-US" i="1" dirty="0"/>
              <a:t>Ohio </a:t>
            </a:r>
            <a:r>
              <a:rPr lang="en-US" i="1" dirty="0" smtClean="0"/>
              <a:t>State Mandate</a:t>
            </a:r>
            <a:r>
              <a:rPr lang="en-US" dirty="0" smtClean="0"/>
              <a:t>) Prior </a:t>
            </a:r>
            <a:r>
              <a:rPr lang="en-US" dirty="0"/>
              <a:t>to competitive tournaments for non-contact sports, tournament organizers must alert the local health department. </a:t>
            </a:r>
          </a:p>
          <a:p>
            <a:pPr lvl="1"/>
            <a:endParaRPr lang="en-US" dirty="0" smtClean="0"/>
          </a:p>
          <a:p>
            <a:pPr lvl="1"/>
            <a:r>
              <a:rPr lang="en-US" dirty="0" smtClean="0"/>
              <a:t>Event Partners </a:t>
            </a:r>
            <a:r>
              <a:rPr lang="en-US" dirty="0"/>
              <a:t>seeking to host </a:t>
            </a:r>
            <a:r>
              <a:rPr lang="en-US" dirty="0" smtClean="0"/>
              <a:t>events should </a:t>
            </a:r>
            <a:r>
              <a:rPr lang="en-US" dirty="0"/>
              <a:t>be prepared to submit a </a:t>
            </a:r>
            <a:r>
              <a:rPr lang="en-US" dirty="0" smtClean="0"/>
              <a:t>“health </a:t>
            </a:r>
            <a:r>
              <a:rPr lang="en-US" dirty="0"/>
              <a:t>and safety </a:t>
            </a:r>
            <a:r>
              <a:rPr lang="en-US" dirty="0" smtClean="0"/>
              <a:t>plan” to provide information on their </a:t>
            </a:r>
            <a:r>
              <a:rPr lang="en-US" dirty="0"/>
              <a:t>cleaning/sanitizing/disinfecting </a:t>
            </a:r>
            <a:r>
              <a:rPr lang="en-US" dirty="0" smtClean="0"/>
              <a:t>regiment at the facility &amp; during the event.  They should verify all School District/School Board requirements and restrictions.</a:t>
            </a:r>
            <a:endParaRPr lang="en-US" dirty="0"/>
          </a:p>
        </p:txBody>
      </p:sp>
    </p:spTree>
    <p:extLst>
      <p:ext uri="{BB962C8B-B14F-4D97-AF65-F5344CB8AC3E}">
        <p14:creationId xmlns:p14="http://schemas.microsoft.com/office/powerpoint/2010/main" val="33771944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Spectator Parking</a:t>
            </a:r>
            <a:endParaRPr lang="en-US" dirty="0"/>
          </a:p>
        </p:txBody>
      </p:sp>
      <p:sp>
        <p:nvSpPr>
          <p:cNvPr id="3" name="Content Placeholder 2"/>
          <p:cNvSpPr>
            <a:spLocks noGrp="1"/>
          </p:cNvSpPr>
          <p:nvPr>
            <p:ph idx="1"/>
          </p:nvPr>
        </p:nvSpPr>
        <p:spPr/>
        <p:txBody>
          <a:bodyPr/>
          <a:lstStyle/>
          <a:p>
            <a:r>
              <a:rPr lang="en-US" dirty="0" smtClean="0"/>
              <a:t>Signage </a:t>
            </a:r>
            <a:r>
              <a:rPr lang="en-US" dirty="0"/>
              <a:t>c</a:t>
            </a:r>
            <a:r>
              <a:rPr lang="en-US" dirty="0" smtClean="0"/>
              <a:t>ould be displayed prominently to encourage social distancing even when parking vehicles.  </a:t>
            </a:r>
          </a:p>
          <a:p>
            <a:r>
              <a:rPr lang="en-US" dirty="0" smtClean="0"/>
              <a:t>Social distancing controls should be utilized in pedestrian areas.</a:t>
            </a:r>
          </a:p>
          <a:p>
            <a:r>
              <a:rPr lang="en-US" dirty="0" smtClean="0"/>
              <a:t>Traffic cones can be utilized to strike every other space if necessary.</a:t>
            </a:r>
            <a:endParaRPr lang="en-US" dirty="0"/>
          </a:p>
        </p:txBody>
      </p:sp>
    </p:spTree>
    <p:extLst>
      <p:ext uri="{BB962C8B-B14F-4D97-AF65-F5344CB8AC3E}">
        <p14:creationId xmlns:p14="http://schemas.microsoft.com/office/powerpoint/2010/main" val="1549065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Bus/Truck Parking</a:t>
            </a:r>
            <a:endParaRPr lang="en-US" dirty="0"/>
          </a:p>
        </p:txBody>
      </p:sp>
      <p:sp>
        <p:nvSpPr>
          <p:cNvPr id="3" name="Content Placeholder 2"/>
          <p:cNvSpPr>
            <a:spLocks noGrp="1"/>
          </p:cNvSpPr>
          <p:nvPr>
            <p:ph idx="1"/>
          </p:nvPr>
        </p:nvSpPr>
        <p:spPr/>
        <p:txBody>
          <a:bodyPr/>
          <a:lstStyle/>
          <a:p>
            <a:r>
              <a:rPr lang="en-US" dirty="0" smtClean="0"/>
              <a:t>Signage </a:t>
            </a:r>
            <a:r>
              <a:rPr lang="en-US" dirty="0"/>
              <a:t>c</a:t>
            </a:r>
            <a:r>
              <a:rPr lang="en-US" dirty="0" smtClean="0"/>
              <a:t>ould </a:t>
            </a:r>
            <a:r>
              <a:rPr lang="en-US" dirty="0"/>
              <a:t>be displayed prominently to encourage social distancing even when parking vehicles.  </a:t>
            </a:r>
          </a:p>
          <a:p>
            <a:r>
              <a:rPr lang="en-US" dirty="0" smtClean="0"/>
              <a:t>Those boosters/volunteers working the bus/truck lot should strive to keep groups separated as they are parking buses and trucks, especially in those areas where outdoor warm up is utilized.</a:t>
            </a:r>
            <a:endParaRPr lang="en-US" dirty="0"/>
          </a:p>
        </p:txBody>
      </p:sp>
    </p:spTree>
    <p:extLst>
      <p:ext uri="{BB962C8B-B14F-4D97-AF65-F5344CB8AC3E}">
        <p14:creationId xmlns:p14="http://schemas.microsoft.com/office/powerpoint/2010/main" val="2516715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Scheduling Considerations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84628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58" y="573314"/>
            <a:ext cx="9875520" cy="1356360"/>
          </a:xfrm>
        </p:spPr>
        <p:txBody>
          <a:bodyPr/>
          <a:lstStyle/>
          <a:p>
            <a:r>
              <a:rPr lang="en-US" dirty="0" smtClean="0"/>
              <a:t>Scheduling Considerations</a:t>
            </a:r>
            <a:endParaRPr lang="en-US" dirty="0"/>
          </a:p>
        </p:txBody>
      </p:sp>
      <p:sp>
        <p:nvSpPr>
          <p:cNvPr id="3" name="Content Placeholder 2"/>
          <p:cNvSpPr>
            <a:spLocks noGrp="1"/>
          </p:cNvSpPr>
          <p:nvPr>
            <p:ph idx="1"/>
          </p:nvPr>
        </p:nvSpPr>
        <p:spPr>
          <a:xfrm>
            <a:off x="1143000" y="1693333"/>
            <a:ext cx="9872871" cy="4402667"/>
          </a:xfrm>
        </p:spPr>
        <p:txBody>
          <a:bodyPr>
            <a:normAutofit/>
          </a:bodyPr>
          <a:lstStyle/>
          <a:p>
            <a:r>
              <a:rPr lang="en-US" dirty="0" smtClean="0"/>
              <a:t>Considering </a:t>
            </a:r>
            <a:r>
              <a:rPr lang="en-US" dirty="0"/>
              <a:t>the following options: </a:t>
            </a:r>
            <a:endParaRPr lang="en-US" dirty="0" smtClean="0"/>
          </a:p>
          <a:p>
            <a:pPr lvl="1"/>
            <a:r>
              <a:rPr lang="en-US" i="1" dirty="0" smtClean="0"/>
              <a:t>1</a:t>
            </a:r>
            <a:r>
              <a:rPr lang="en-US" i="1" dirty="0"/>
              <a:t>.</a:t>
            </a:r>
            <a:r>
              <a:rPr lang="en-US" dirty="0"/>
              <a:t> No spectators allowed. </a:t>
            </a:r>
            <a:endParaRPr lang="en-US" dirty="0" smtClean="0"/>
          </a:p>
          <a:p>
            <a:pPr lvl="1"/>
            <a:r>
              <a:rPr lang="en-US" i="1" dirty="0" smtClean="0"/>
              <a:t>2</a:t>
            </a:r>
            <a:r>
              <a:rPr lang="en-US" i="1" dirty="0"/>
              <a:t>.</a:t>
            </a:r>
            <a:r>
              <a:rPr lang="en-US" dirty="0"/>
              <a:t> Spectators will only be allowed in to watch the group they are with. </a:t>
            </a:r>
            <a:endParaRPr lang="en-US" dirty="0" smtClean="0"/>
          </a:p>
          <a:p>
            <a:pPr lvl="1"/>
            <a:r>
              <a:rPr lang="en-US" i="1" dirty="0" smtClean="0"/>
              <a:t>3</a:t>
            </a:r>
            <a:r>
              <a:rPr lang="en-US" i="1" dirty="0"/>
              <a:t>.</a:t>
            </a:r>
            <a:r>
              <a:rPr lang="en-US" dirty="0"/>
              <a:t> Spectators may only watch the round, class, or block.</a:t>
            </a:r>
          </a:p>
          <a:p>
            <a:r>
              <a:rPr lang="en-US" dirty="0" smtClean="0"/>
              <a:t>If allowing spectators, </a:t>
            </a:r>
            <a:r>
              <a:rPr lang="en-US" dirty="0"/>
              <a:t>consider </a:t>
            </a:r>
            <a:r>
              <a:rPr lang="en-US" dirty="0" smtClean="0"/>
              <a:t>the maximum seating capacity to </a:t>
            </a:r>
            <a:r>
              <a:rPr lang="en-US" dirty="0"/>
              <a:t>remain socially </a:t>
            </a:r>
            <a:r>
              <a:rPr lang="en-US" dirty="0" smtClean="0"/>
              <a:t>distant. </a:t>
            </a:r>
            <a:r>
              <a:rPr lang="en-US" i="1" dirty="0" smtClean="0"/>
              <a:t>(This </a:t>
            </a:r>
            <a:r>
              <a:rPr lang="en-US" i="1" dirty="0"/>
              <a:t>is typically </a:t>
            </a:r>
            <a:r>
              <a:rPr lang="en-US" i="1" dirty="0" smtClean="0"/>
              <a:t>20-30% of the standard maximum capacity of the space.)</a:t>
            </a:r>
            <a:r>
              <a:rPr lang="en-US" dirty="0" smtClean="0"/>
              <a:t> Then determine how you could </a:t>
            </a:r>
            <a:r>
              <a:rPr lang="en-US" dirty="0"/>
              <a:t>divide </a:t>
            </a:r>
            <a:r>
              <a:rPr lang="en-US" dirty="0" smtClean="0"/>
              <a:t>the schedule to ensure capacity remains under the new “social distance capacity”.</a:t>
            </a:r>
          </a:p>
          <a:p>
            <a:pPr>
              <a:buClr>
                <a:srgbClr val="0070C0"/>
              </a:buClr>
            </a:pPr>
            <a:r>
              <a:rPr lang="en-US" dirty="0" smtClean="0">
                <a:solidFill>
                  <a:srgbClr val="0070C0"/>
                </a:solidFill>
              </a:rPr>
              <a:t>Consider adding additional time between performances to allow for:</a:t>
            </a:r>
          </a:p>
          <a:p>
            <a:pPr lvl="1">
              <a:buClr>
                <a:srgbClr val="0070C0"/>
              </a:buClr>
            </a:pPr>
            <a:r>
              <a:rPr lang="en-US" dirty="0" smtClean="0">
                <a:solidFill>
                  <a:srgbClr val="0070C0"/>
                </a:solidFill>
              </a:rPr>
              <a:t>Groups </a:t>
            </a:r>
            <a:r>
              <a:rPr lang="en-US" dirty="0">
                <a:solidFill>
                  <a:srgbClr val="0070C0"/>
                </a:solidFill>
              </a:rPr>
              <a:t>to completely clear before next </a:t>
            </a:r>
            <a:r>
              <a:rPr lang="en-US" dirty="0" smtClean="0">
                <a:solidFill>
                  <a:srgbClr val="0070C0"/>
                </a:solidFill>
              </a:rPr>
              <a:t>enters.</a:t>
            </a:r>
            <a:endParaRPr lang="en-US" dirty="0">
              <a:solidFill>
                <a:srgbClr val="0070C0"/>
              </a:solidFill>
            </a:endParaRPr>
          </a:p>
          <a:p>
            <a:pPr lvl="1">
              <a:buClr>
                <a:srgbClr val="0070C0"/>
              </a:buClr>
            </a:pPr>
            <a:r>
              <a:rPr lang="en-US" dirty="0" smtClean="0">
                <a:solidFill>
                  <a:srgbClr val="0070C0"/>
                </a:solidFill>
              </a:rPr>
              <a:t>The air </a:t>
            </a:r>
            <a:r>
              <a:rPr lang="en-US" dirty="0">
                <a:solidFill>
                  <a:srgbClr val="0070C0"/>
                </a:solidFill>
              </a:rPr>
              <a:t>to settle a bit between </a:t>
            </a:r>
            <a:r>
              <a:rPr lang="en-US" dirty="0" smtClean="0">
                <a:solidFill>
                  <a:srgbClr val="0070C0"/>
                </a:solidFill>
              </a:rPr>
              <a:t>performances.</a:t>
            </a:r>
            <a:endParaRPr lang="en-US" dirty="0">
              <a:solidFill>
                <a:srgbClr val="0070C0"/>
              </a:solidFill>
            </a:endParaRPr>
          </a:p>
          <a:p>
            <a:pPr lvl="1">
              <a:buClr>
                <a:srgbClr val="0070C0"/>
              </a:buClr>
            </a:pPr>
            <a:r>
              <a:rPr lang="en-US" dirty="0" smtClean="0">
                <a:solidFill>
                  <a:srgbClr val="0070C0"/>
                </a:solidFill>
              </a:rPr>
              <a:t>Audience </a:t>
            </a:r>
            <a:r>
              <a:rPr lang="en-US" dirty="0">
                <a:solidFill>
                  <a:srgbClr val="0070C0"/>
                </a:solidFill>
              </a:rPr>
              <a:t>turn </a:t>
            </a:r>
            <a:r>
              <a:rPr lang="en-US" dirty="0" smtClean="0">
                <a:solidFill>
                  <a:srgbClr val="0070C0"/>
                </a:solidFill>
              </a:rPr>
              <a:t>over.</a:t>
            </a:r>
            <a:endParaRPr lang="en-US" dirty="0">
              <a:solidFill>
                <a:srgbClr val="0070C0"/>
              </a:solidFill>
            </a:endParaRPr>
          </a:p>
          <a:p>
            <a:pPr marL="274320" lvl="1" indent="0">
              <a:buNone/>
            </a:pPr>
            <a:endParaRPr lang="en-US" dirty="0"/>
          </a:p>
          <a:p>
            <a:endParaRPr lang="en-US" dirty="0" smtClean="0"/>
          </a:p>
          <a:p>
            <a:endParaRPr lang="en-US" dirty="0"/>
          </a:p>
        </p:txBody>
      </p:sp>
    </p:spTree>
    <p:extLst>
      <p:ext uri="{BB962C8B-B14F-4D97-AF65-F5344CB8AC3E}">
        <p14:creationId xmlns:p14="http://schemas.microsoft.com/office/powerpoint/2010/main" val="3563350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9400"/>
            <a:ext cx="9875520" cy="1356360"/>
          </a:xfrm>
        </p:spPr>
        <p:txBody>
          <a:bodyPr/>
          <a:lstStyle/>
          <a:p>
            <a:r>
              <a:rPr lang="en-US" dirty="0" smtClean="0"/>
              <a:t>Resources</a:t>
            </a:r>
            <a:endParaRPr lang="en-US" dirty="0"/>
          </a:p>
        </p:txBody>
      </p:sp>
      <p:sp>
        <p:nvSpPr>
          <p:cNvPr id="3" name="Content Placeholder 2"/>
          <p:cNvSpPr>
            <a:spLocks noGrp="1"/>
          </p:cNvSpPr>
          <p:nvPr>
            <p:ph idx="1"/>
          </p:nvPr>
        </p:nvSpPr>
        <p:spPr>
          <a:xfrm>
            <a:off x="1143000" y="1473200"/>
            <a:ext cx="9872871" cy="4823075"/>
          </a:xfrm>
        </p:spPr>
        <p:txBody>
          <a:bodyPr>
            <a:normAutofit/>
          </a:bodyPr>
          <a:lstStyle/>
          <a:p>
            <a:r>
              <a:rPr lang="en-US" dirty="0" smtClean="0">
                <a:hlinkClick r:id="rId3"/>
              </a:rPr>
              <a:t>Event Safety Alliance Reopening Guide</a:t>
            </a:r>
            <a:endParaRPr lang="en-US" dirty="0" smtClean="0"/>
          </a:p>
          <a:p>
            <a:r>
              <a:rPr lang="en-US" dirty="0" smtClean="0">
                <a:hlinkClick r:id="rId4"/>
              </a:rPr>
              <a:t>Guide to Reopening Theatrical Venues</a:t>
            </a:r>
            <a:endParaRPr lang="en-US" dirty="0" smtClean="0"/>
          </a:p>
          <a:p>
            <a:r>
              <a:rPr lang="en-US" dirty="0" smtClean="0">
                <a:hlinkClick r:id="rId5"/>
              </a:rPr>
              <a:t>CDC Reopening America</a:t>
            </a:r>
            <a:endParaRPr lang="en-US" dirty="0" smtClean="0"/>
          </a:p>
          <a:p>
            <a:r>
              <a:rPr lang="en-US" dirty="0">
                <a:hlinkClick r:id="rId6"/>
              </a:rPr>
              <a:t>https</a:t>
            </a:r>
            <a:r>
              <a:rPr lang="en-US">
                <a:hlinkClick r:id="rId6"/>
              </a:rPr>
              <a:t>://</a:t>
            </a:r>
            <a:r>
              <a:rPr lang="en-US" smtClean="0">
                <a:hlinkClick r:id="rId6"/>
              </a:rPr>
              <a:t>www.uiltexas.org/files/policy/Marching-Band-PR-Covid_20.pdf</a:t>
            </a:r>
            <a:r>
              <a:rPr lang="en-US" smtClean="0"/>
              <a:t> </a:t>
            </a:r>
            <a:endParaRPr lang="en-US" dirty="0" smtClean="0"/>
          </a:p>
          <a:p>
            <a:r>
              <a:rPr lang="en-US" dirty="0" smtClean="0">
                <a:hlinkClick r:id="rId7"/>
              </a:rPr>
              <a:t>https</a:t>
            </a:r>
            <a:r>
              <a:rPr lang="en-US" dirty="0">
                <a:hlinkClick r:id="rId7"/>
              </a:rPr>
              <a:t>://</a:t>
            </a:r>
            <a:r>
              <a:rPr lang="en-US" dirty="0" smtClean="0">
                <a:hlinkClick r:id="rId7"/>
              </a:rPr>
              <a:t>www.uiltexas.org/music/marching-band/marching-band-summer-practices-rehearsals-2020</a:t>
            </a:r>
            <a:r>
              <a:rPr lang="en-US" dirty="0" smtClean="0"/>
              <a:t> </a:t>
            </a:r>
          </a:p>
          <a:p>
            <a:r>
              <a:rPr lang="en-US" dirty="0" smtClean="0">
                <a:hlinkClick r:id="rId8"/>
              </a:rPr>
              <a:t>Guidance for a Return to High School Marching Band</a:t>
            </a:r>
            <a:endParaRPr lang="en-US" dirty="0" smtClean="0"/>
          </a:p>
          <a:p>
            <a:r>
              <a:rPr lang="en-US" dirty="0" smtClean="0">
                <a:hlinkClick r:id="rId9"/>
              </a:rPr>
              <a:t>Guidance for Opening Up High School Athletics and Activities</a:t>
            </a:r>
            <a:endParaRPr lang="en-US" dirty="0" smtClean="0"/>
          </a:p>
          <a:p>
            <a:r>
              <a:rPr lang="en-US" dirty="0">
                <a:hlinkClick r:id="rId10"/>
              </a:rPr>
              <a:t>https://</a:t>
            </a:r>
            <a:r>
              <a:rPr lang="en-US" dirty="0" smtClean="0">
                <a:hlinkClick r:id="rId10"/>
              </a:rPr>
              <a:t>www.who.int/emergencies/diseases/novel-coronavirus-2019/events-as-they-happen</a:t>
            </a:r>
            <a:r>
              <a:rPr lang="en-US" dirty="0" smtClean="0"/>
              <a:t> </a:t>
            </a:r>
          </a:p>
          <a:p>
            <a:endParaRPr lang="en-US" dirty="0"/>
          </a:p>
        </p:txBody>
      </p:sp>
    </p:spTree>
    <p:extLst>
      <p:ext uri="{BB962C8B-B14F-4D97-AF65-F5344CB8AC3E}">
        <p14:creationId xmlns:p14="http://schemas.microsoft.com/office/powerpoint/2010/main" val="40620600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482600"/>
            <a:ext cx="9875520" cy="1202266"/>
          </a:xfrm>
        </p:spPr>
        <p:txBody>
          <a:bodyPr>
            <a:normAutofit fontScale="90000"/>
          </a:bodyPr>
          <a:lstStyle/>
          <a:p>
            <a:r>
              <a:rPr lang="en-US" dirty="0" smtClean="0"/>
              <a:t>Appendix A</a:t>
            </a:r>
            <a:br>
              <a:rPr lang="en-US" dirty="0" smtClean="0"/>
            </a:br>
            <a:r>
              <a:rPr lang="en-US" dirty="0" smtClean="0"/>
              <a:t>Additional Supplies Needed</a:t>
            </a:r>
            <a:endParaRPr lang="en-US" dirty="0"/>
          </a:p>
        </p:txBody>
      </p:sp>
      <p:sp>
        <p:nvSpPr>
          <p:cNvPr id="4" name="Content Placeholder 2"/>
          <p:cNvSpPr>
            <a:spLocks noGrp="1"/>
          </p:cNvSpPr>
          <p:nvPr>
            <p:ph idx="1"/>
          </p:nvPr>
        </p:nvSpPr>
        <p:spPr>
          <a:xfrm>
            <a:off x="1140351" y="1955799"/>
            <a:ext cx="9872871" cy="4572001"/>
          </a:xfrm>
        </p:spPr>
        <p:txBody>
          <a:bodyPr>
            <a:normAutofit/>
          </a:bodyPr>
          <a:lstStyle/>
          <a:p>
            <a:r>
              <a:rPr lang="en-US" sz="1800" dirty="0" smtClean="0"/>
              <a:t>Signage that should be visible throughout the building</a:t>
            </a:r>
          </a:p>
          <a:p>
            <a:pPr lvl="1"/>
            <a:r>
              <a:rPr lang="en-US" sz="1800" dirty="0" smtClean="0"/>
              <a:t>Proper etiquette for:</a:t>
            </a:r>
          </a:p>
          <a:p>
            <a:pPr lvl="2"/>
            <a:r>
              <a:rPr lang="en-US" dirty="0" smtClean="0"/>
              <a:t>Social Distancing</a:t>
            </a:r>
          </a:p>
          <a:p>
            <a:pPr lvl="2"/>
            <a:r>
              <a:rPr lang="en-US" dirty="0" smtClean="0"/>
              <a:t>Mask Wearing</a:t>
            </a:r>
          </a:p>
          <a:p>
            <a:pPr lvl="2"/>
            <a:r>
              <a:rPr lang="en-US" dirty="0" smtClean="0"/>
              <a:t>Hand washing </a:t>
            </a:r>
          </a:p>
          <a:p>
            <a:pPr lvl="2"/>
            <a:r>
              <a:rPr lang="en-US" dirty="0" smtClean="0"/>
              <a:t>Coughing and/or sneezing</a:t>
            </a:r>
          </a:p>
          <a:p>
            <a:pPr lvl="2"/>
            <a:r>
              <a:rPr lang="en-US" dirty="0" smtClean="0"/>
              <a:t>Don’t touch your face</a:t>
            </a:r>
          </a:p>
          <a:p>
            <a:r>
              <a:rPr lang="en-US" sz="1800" dirty="0" smtClean="0"/>
              <a:t>Touchless hand sanitizing stations should be available in all high traffic areas</a:t>
            </a:r>
          </a:p>
          <a:p>
            <a:r>
              <a:rPr lang="en-US" sz="1800" dirty="0" smtClean="0"/>
              <a:t>Check In, Spectator Entrance, Prop Entrance areas should be equipped with additional hand sanitizer, disposable masks, gloves, other disinfectant products such as Antibacterial Wipes and/or a bottle of disinfectant and paper towels.  Potential of plastic dividers needed for some areas.</a:t>
            </a:r>
          </a:p>
          <a:p>
            <a:r>
              <a:rPr lang="en-US" sz="1800" dirty="0" smtClean="0"/>
              <a:t>Infrared contactless thermometer(s)</a:t>
            </a:r>
          </a:p>
          <a:p>
            <a:r>
              <a:rPr lang="en-US" sz="1800" dirty="0" smtClean="0"/>
              <a:t>NFHS Self Monitoring/Risk assessment questionnaire </a:t>
            </a:r>
            <a:r>
              <a:rPr lang="en-US" sz="1800" i="1" dirty="0" smtClean="0"/>
              <a:t>(see appendix B)</a:t>
            </a:r>
            <a:endParaRPr lang="en-US" sz="1800" i="1" dirty="0"/>
          </a:p>
        </p:txBody>
      </p:sp>
    </p:spTree>
    <p:extLst>
      <p:ext uri="{BB962C8B-B14F-4D97-AF65-F5344CB8AC3E}">
        <p14:creationId xmlns:p14="http://schemas.microsoft.com/office/powerpoint/2010/main" val="16411271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48732"/>
            <a:ext cx="9875520" cy="1761067"/>
          </a:xfrm>
        </p:spPr>
        <p:txBody>
          <a:bodyPr>
            <a:normAutofit fontScale="90000"/>
          </a:bodyPr>
          <a:lstStyle/>
          <a:p>
            <a:r>
              <a:rPr lang="en-US" dirty="0" smtClean="0"/>
              <a:t>Appendix B</a:t>
            </a:r>
            <a:br>
              <a:rPr lang="en-US" dirty="0" smtClean="0"/>
            </a:br>
            <a:r>
              <a:rPr lang="en-US" dirty="0" smtClean="0"/>
              <a:t>NFHS </a:t>
            </a:r>
            <a:r>
              <a:rPr lang="en-US" sz="3800" dirty="0" smtClean="0"/>
              <a:t>Self Monitoring /Risk Assessment Questionnaire 7/13/20</a:t>
            </a:r>
            <a:endParaRPr lang="en-US" sz="3800" dirty="0"/>
          </a:p>
        </p:txBody>
      </p:sp>
      <p:sp>
        <p:nvSpPr>
          <p:cNvPr id="3" name="Content Placeholder 2"/>
          <p:cNvSpPr>
            <a:spLocks noGrp="1"/>
          </p:cNvSpPr>
          <p:nvPr>
            <p:ph idx="1"/>
          </p:nvPr>
        </p:nvSpPr>
        <p:spPr/>
        <p:txBody>
          <a:bodyPr/>
          <a:lstStyle/>
          <a:p>
            <a:endParaRPr lang="en-US" dirty="0" smtClean="0"/>
          </a:p>
          <a:p>
            <a:r>
              <a:rPr lang="en-US" dirty="0" smtClean="0"/>
              <a:t>Name</a:t>
            </a:r>
          </a:p>
          <a:p>
            <a:r>
              <a:rPr lang="en-US" dirty="0" smtClean="0"/>
              <a:t>Temp</a:t>
            </a:r>
          </a:p>
          <a:p>
            <a:r>
              <a:rPr lang="en-US" dirty="0" smtClean="0"/>
              <a:t>Fever – Yes/No</a:t>
            </a:r>
          </a:p>
          <a:p>
            <a:r>
              <a:rPr lang="en-US" dirty="0" smtClean="0"/>
              <a:t>Cough – Yes/No</a:t>
            </a:r>
          </a:p>
          <a:p>
            <a:r>
              <a:rPr lang="en-US" dirty="0" smtClean="0"/>
              <a:t>Sore Throat – Yes/No</a:t>
            </a:r>
          </a:p>
          <a:p>
            <a:r>
              <a:rPr lang="en-US" dirty="0" smtClean="0"/>
              <a:t>Shortness of Breath – Yes/No</a:t>
            </a:r>
          </a:p>
          <a:p>
            <a:r>
              <a:rPr lang="en-US" dirty="0" smtClean="0"/>
              <a:t>Close contact or care for someone with COVID19 – Yes/No</a:t>
            </a:r>
          </a:p>
          <a:p>
            <a:pPr marL="45720" indent="0">
              <a:buNone/>
            </a:pPr>
            <a:endParaRPr lang="en-US" dirty="0" smtClean="0"/>
          </a:p>
          <a:p>
            <a:endParaRPr lang="en-US" dirty="0"/>
          </a:p>
        </p:txBody>
      </p:sp>
    </p:spTree>
    <p:extLst>
      <p:ext uri="{BB962C8B-B14F-4D97-AF65-F5344CB8AC3E}">
        <p14:creationId xmlns:p14="http://schemas.microsoft.com/office/powerpoint/2010/main" val="18375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879171"/>
            <a:ext cx="8676222" cy="1901124"/>
          </a:xfrm>
        </p:spPr>
        <p:txBody>
          <a:bodyPr>
            <a:normAutofit fontScale="90000"/>
          </a:bodyPr>
          <a:lstStyle/>
          <a:p>
            <a:r>
              <a:rPr lang="en-US" dirty="0" smtClean="0"/>
              <a:t>Individual Responsibility</a:t>
            </a:r>
            <a:endParaRPr lang="en-US" dirty="0"/>
          </a:p>
        </p:txBody>
      </p:sp>
      <p:sp>
        <p:nvSpPr>
          <p:cNvPr id="3" name="Subtitle 2"/>
          <p:cNvSpPr>
            <a:spLocks noGrp="1"/>
          </p:cNvSpPr>
          <p:nvPr>
            <p:ph type="subTitle" idx="1"/>
          </p:nvPr>
        </p:nvSpPr>
        <p:spPr>
          <a:xfrm>
            <a:off x="1751012" y="3856495"/>
            <a:ext cx="8676222" cy="3001505"/>
          </a:xfrm>
        </p:spPr>
        <p:txBody>
          <a:bodyPr>
            <a:normAutofit/>
          </a:bodyPr>
          <a:lstStyle/>
          <a:p>
            <a:r>
              <a:rPr lang="en-US" dirty="0" smtClean="0"/>
              <a:t>Group</a:t>
            </a:r>
          </a:p>
          <a:p>
            <a:r>
              <a:rPr lang="en-US" dirty="0" smtClean="0"/>
              <a:t>Spectators</a:t>
            </a:r>
          </a:p>
          <a:p>
            <a:r>
              <a:rPr lang="en-US" dirty="0" smtClean="0"/>
              <a:t>Judges</a:t>
            </a:r>
          </a:p>
          <a:p>
            <a:r>
              <a:rPr lang="en-US" dirty="0" smtClean="0"/>
              <a:t>Staff &amp; Volunteers</a:t>
            </a:r>
          </a:p>
        </p:txBody>
      </p:sp>
    </p:spTree>
    <p:extLst>
      <p:ext uri="{BB962C8B-B14F-4D97-AF65-F5344CB8AC3E}">
        <p14:creationId xmlns:p14="http://schemas.microsoft.com/office/powerpoint/2010/main" val="3118468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330200"/>
            <a:ext cx="9875520" cy="1356360"/>
          </a:xfrm>
        </p:spPr>
        <p:txBody>
          <a:bodyPr/>
          <a:lstStyle/>
          <a:p>
            <a:r>
              <a:rPr lang="en-US" dirty="0" smtClean="0"/>
              <a:t>Group Responsibility</a:t>
            </a:r>
            <a:endParaRPr lang="en-US" dirty="0"/>
          </a:p>
        </p:txBody>
      </p:sp>
      <p:sp>
        <p:nvSpPr>
          <p:cNvPr id="3" name="Content Placeholder 2"/>
          <p:cNvSpPr>
            <a:spLocks noGrp="1"/>
          </p:cNvSpPr>
          <p:nvPr>
            <p:ph idx="1"/>
          </p:nvPr>
        </p:nvSpPr>
        <p:spPr>
          <a:xfrm>
            <a:off x="1143000" y="1600200"/>
            <a:ext cx="9872871" cy="4495800"/>
          </a:xfrm>
        </p:spPr>
        <p:txBody>
          <a:bodyPr>
            <a:normAutofit/>
          </a:bodyPr>
          <a:lstStyle/>
          <a:p>
            <a:pPr>
              <a:buClr>
                <a:srgbClr val="0070C0"/>
              </a:buClr>
            </a:pPr>
            <a:r>
              <a:rPr lang="en-US" dirty="0">
                <a:solidFill>
                  <a:srgbClr val="0070C0"/>
                </a:solidFill>
              </a:rPr>
              <a:t>Upon arrival </a:t>
            </a:r>
            <a:r>
              <a:rPr lang="en-US" dirty="0" smtClean="0">
                <a:solidFill>
                  <a:srgbClr val="0070C0"/>
                </a:solidFill>
              </a:rPr>
              <a:t>everyone in the Group is </a:t>
            </a:r>
            <a:r>
              <a:rPr lang="en-US" dirty="0">
                <a:solidFill>
                  <a:srgbClr val="0070C0"/>
                </a:solidFill>
              </a:rPr>
              <a:t>required to do a temperature check.</a:t>
            </a:r>
          </a:p>
          <a:p>
            <a:pPr>
              <a:buClr>
                <a:srgbClr val="0070C0"/>
              </a:buClr>
            </a:pPr>
            <a:r>
              <a:rPr lang="en-US" dirty="0" smtClean="0">
                <a:solidFill>
                  <a:srgbClr val="0070C0"/>
                </a:solidFill>
              </a:rPr>
              <a:t>Everyone in </a:t>
            </a:r>
            <a:r>
              <a:rPr lang="en-US" dirty="0">
                <a:solidFill>
                  <a:srgbClr val="0070C0"/>
                </a:solidFill>
              </a:rPr>
              <a:t>t</a:t>
            </a:r>
            <a:r>
              <a:rPr lang="en-US" dirty="0" smtClean="0">
                <a:solidFill>
                  <a:srgbClr val="0070C0"/>
                </a:solidFill>
              </a:rPr>
              <a:t>he </a:t>
            </a:r>
            <a:r>
              <a:rPr lang="en-US" dirty="0">
                <a:solidFill>
                  <a:srgbClr val="0070C0"/>
                </a:solidFill>
              </a:rPr>
              <a:t>Group </a:t>
            </a:r>
            <a:r>
              <a:rPr lang="en-US" dirty="0" smtClean="0">
                <a:solidFill>
                  <a:srgbClr val="0070C0"/>
                </a:solidFill>
              </a:rPr>
              <a:t>is required to wear masks while in the building. Performing members may remove masks while actively warming up or performing.</a:t>
            </a:r>
          </a:p>
          <a:p>
            <a:pPr>
              <a:buClr>
                <a:srgbClr val="0070C0"/>
              </a:buClr>
            </a:pPr>
            <a:r>
              <a:rPr lang="en-US" dirty="0">
                <a:solidFill>
                  <a:srgbClr val="0070C0"/>
                </a:solidFill>
              </a:rPr>
              <a:t>Groups are </a:t>
            </a:r>
            <a:r>
              <a:rPr lang="en-US" dirty="0" smtClean="0">
                <a:solidFill>
                  <a:srgbClr val="0070C0"/>
                </a:solidFill>
              </a:rPr>
              <a:t>required </a:t>
            </a:r>
            <a:r>
              <a:rPr lang="en-US" dirty="0">
                <a:solidFill>
                  <a:srgbClr val="0070C0"/>
                </a:solidFill>
              </a:rPr>
              <a:t>to comply with all posted signage and direction from </a:t>
            </a:r>
            <a:r>
              <a:rPr lang="en-US" dirty="0" smtClean="0">
                <a:solidFill>
                  <a:srgbClr val="0070C0"/>
                </a:solidFill>
              </a:rPr>
              <a:t>Staff</a:t>
            </a:r>
            <a:r>
              <a:rPr lang="en-US" dirty="0">
                <a:solidFill>
                  <a:srgbClr val="0070C0"/>
                </a:solidFill>
              </a:rPr>
              <a:t>, Volunteers, &amp; Boosters working the event</a:t>
            </a:r>
            <a:r>
              <a:rPr lang="en-US" dirty="0" smtClean="0">
                <a:solidFill>
                  <a:srgbClr val="0070C0"/>
                </a:solidFill>
              </a:rPr>
              <a:t>.</a:t>
            </a:r>
          </a:p>
          <a:p>
            <a:pPr>
              <a:buClr>
                <a:srgbClr val="0070C0"/>
              </a:buClr>
            </a:pPr>
            <a:r>
              <a:rPr lang="en-US" dirty="0" smtClean="0">
                <a:solidFill>
                  <a:srgbClr val="0070C0"/>
                </a:solidFill>
              </a:rPr>
              <a:t>All individuals in </a:t>
            </a:r>
            <a:r>
              <a:rPr lang="en-US" dirty="0">
                <a:solidFill>
                  <a:srgbClr val="0070C0"/>
                </a:solidFill>
              </a:rPr>
              <a:t>g</a:t>
            </a:r>
            <a:r>
              <a:rPr lang="en-US" dirty="0" smtClean="0">
                <a:solidFill>
                  <a:srgbClr val="0070C0"/>
                </a:solidFill>
              </a:rPr>
              <a:t>roups are required to bring their own personal water bottles. </a:t>
            </a:r>
          </a:p>
          <a:p>
            <a:r>
              <a:rPr lang="en-US" dirty="0" smtClean="0"/>
              <a:t>Groups should disinfect all equipment/props prior to entering the building.</a:t>
            </a:r>
          </a:p>
          <a:p>
            <a:r>
              <a:rPr lang="en-US" dirty="0" smtClean="0"/>
              <a:t>Groups should limit the amount of personal belongings that they bring into the building.</a:t>
            </a:r>
          </a:p>
          <a:p>
            <a:r>
              <a:rPr lang="en-US" dirty="0" smtClean="0"/>
              <a:t>Groups should be encouraged to routinely wash their hands or use hand sanitizer while inside the building.</a:t>
            </a:r>
          </a:p>
        </p:txBody>
      </p:sp>
    </p:spTree>
    <p:extLst>
      <p:ext uri="{BB962C8B-B14F-4D97-AF65-F5344CB8AC3E}">
        <p14:creationId xmlns:p14="http://schemas.microsoft.com/office/powerpoint/2010/main" val="2451543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134534"/>
          </a:xfrm>
        </p:spPr>
        <p:txBody>
          <a:bodyPr>
            <a:normAutofit/>
          </a:bodyPr>
          <a:lstStyle/>
          <a:p>
            <a:r>
              <a:rPr lang="en-US" dirty="0" smtClean="0"/>
              <a:t>Spectator Responsibility </a:t>
            </a:r>
            <a:br>
              <a:rPr lang="en-US" dirty="0" smtClean="0"/>
            </a:br>
            <a:r>
              <a:rPr lang="en-US" sz="2200" i="1" dirty="0">
                <a:solidFill>
                  <a:srgbClr val="0070C0"/>
                </a:solidFill>
              </a:rPr>
              <a:t>(</a:t>
            </a:r>
            <a:r>
              <a:rPr lang="en-US" sz="2200" i="1" dirty="0" smtClean="0">
                <a:solidFill>
                  <a:srgbClr val="0070C0"/>
                </a:solidFill>
              </a:rPr>
              <a:t>Consider hosting events without an </a:t>
            </a:r>
            <a:r>
              <a:rPr lang="en-US" sz="2200" i="1" dirty="0">
                <a:solidFill>
                  <a:srgbClr val="0070C0"/>
                </a:solidFill>
              </a:rPr>
              <a:t>audience </a:t>
            </a:r>
            <a:r>
              <a:rPr lang="mr-IN" sz="2200" i="1" dirty="0">
                <a:solidFill>
                  <a:srgbClr val="0070C0"/>
                </a:solidFill>
              </a:rPr>
              <a:t>–</a:t>
            </a:r>
            <a:r>
              <a:rPr lang="en-US" sz="2200" i="1" dirty="0">
                <a:solidFill>
                  <a:srgbClr val="0070C0"/>
                </a:solidFill>
              </a:rPr>
              <a:t> but if an audience is </a:t>
            </a:r>
            <a:r>
              <a:rPr lang="en-US" sz="2200" i="1" dirty="0" smtClean="0">
                <a:solidFill>
                  <a:srgbClr val="0070C0"/>
                </a:solidFill>
              </a:rPr>
              <a:t>allowed)</a:t>
            </a:r>
            <a:endParaRPr lang="en-US" sz="2200" i="1" dirty="0">
              <a:solidFill>
                <a:srgbClr val="0070C0"/>
              </a:solidFill>
            </a:endParaRPr>
          </a:p>
        </p:txBody>
      </p:sp>
      <p:sp>
        <p:nvSpPr>
          <p:cNvPr id="3" name="Content Placeholder 2"/>
          <p:cNvSpPr>
            <a:spLocks noGrp="1"/>
          </p:cNvSpPr>
          <p:nvPr>
            <p:ph idx="1"/>
          </p:nvPr>
        </p:nvSpPr>
        <p:spPr>
          <a:xfrm>
            <a:off x="1143000" y="1744134"/>
            <a:ext cx="9872871" cy="4460304"/>
          </a:xfrm>
        </p:spPr>
        <p:txBody>
          <a:bodyPr>
            <a:normAutofit/>
          </a:bodyPr>
          <a:lstStyle/>
          <a:p>
            <a:pPr>
              <a:buClr>
                <a:srgbClr val="0070C0"/>
              </a:buClr>
            </a:pPr>
            <a:r>
              <a:rPr lang="en-US" dirty="0" smtClean="0">
                <a:solidFill>
                  <a:srgbClr val="0070C0"/>
                </a:solidFill>
              </a:rPr>
              <a:t>Upon </a:t>
            </a:r>
            <a:r>
              <a:rPr lang="en-US" dirty="0">
                <a:solidFill>
                  <a:srgbClr val="0070C0"/>
                </a:solidFill>
              </a:rPr>
              <a:t>arrival s</a:t>
            </a:r>
            <a:r>
              <a:rPr lang="en-US" dirty="0" smtClean="0">
                <a:solidFill>
                  <a:srgbClr val="0070C0"/>
                </a:solidFill>
              </a:rPr>
              <a:t>pectators </a:t>
            </a:r>
            <a:r>
              <a:rPr lang="en-US" dirty="0">
                <a:solidFill>
                  <a:srgbClr val="0070C0"/>
                </a:solidFill>
              </a:rPr>
              <a:t>are required to do a temperature </a:t>
            </a:r>
            <a:r>
              <a:rPr lang="en-US" dirty="0" smtClean="0">
                <a:solidFill>
                  <a:srgbClr val="0070C0"/>
                </a:solidFill>
              </a:rPr>
              <a:t>check prior to purchasing a ticket.</a:t>
            </a:r>
            <a:endParaRPr lang="en-US" dirty="0">
              <a:solidFill>
                <a:srgbClr val="0070C0"/>
              </a:solidFill>
            </a:endParaRPr>
          </a:p>
          <a:p>
            <a:pPr>
              <a:buClr>
                <a:srgbClr val="0070C0"/>
              </a:buClr>
            </a:pPr>
            <a:r>
              <a:rPr lang="en-US" dirty="0" smtClean="0">
                <a:solidFill>
                  <a:srgbClr val="0070C0"/>
                </a:solidFill>
              </a:rPr>
              <a:t>Spectators are required to wear masks at all times.</a:t>
            </a:r>
          </a:p>
          <a:p>
            <a:pPr>
              <a:buClr>
                <a:srgbClr val="0070C0"/>
              </a:buClr>
            </a:pPr>
            <a:r>
              <a:rPr lang="en-US" dirty="0" smtClean="0">
                <a:solidFill>
                  <a:srgbClr val="0070C0"/>
                </a:solidFill>
              </a:rPr>
              <a:t>Spectators are required to socially distance themselves from others not in their party.</a:t>
            </a:r>
          </a:p>
          <a:p>
            <a:pPr>
              <a:buClr>
                <a:srgbClr val="0070C0"/>
              </a:buClr>
            </a:pPr>
            <a:r>
              <a:rPr lang="en-US" dirty="0" smtClean="0">
                <a:solidFill>
                  <a:srgbClr val="0070C0"/>
                </a:solidFill>
              </a:rPr>
              <a:t>Spectators are required to comply with all posted signage and direction from Staff, Volunteers, &amp; Boosters working the event.</a:t>
            </a:r>
          </a:p>
          <a:p>
            <a:r>
              <a:rPr lang="en-US" dirty="0" smtClean="0"/>
              <a:t>Spectators </a:t>
            </a:r>
            <a:r>
              <a:rPr lang="en-US" dirty="0"/>
              <a:t>should limit the amount of personal belongings they bring into the building.</a:t>
            </a:r>
          </a:p>
          <a:p>
            <a:r>
              <a:rPr lang="en-US" dirty="0"/>
              <a:t>Spectators should be encouraged to routinely wash their hands or use hand sanitizer while inside the building</a:t>
            </a:r>
            <a:r>
              <a:rPr lang="en-US" dirty="0" smtClean="0"/>
              <a:t>.</a:t>
            </a:r>
            <a:endParaRPr lang="en-US" dirty="0"/>
          </a:p>
        </p:txBody>
      </p:sp>
    </p:spTree>
    <p:extLst>
      <p:ext uri="{BB962C8B-B14F-4D97-AF65-F5344CB8AC3E}">
        <p14:creationId xmlns:p14="http://schemas.microsoft.com/office/powerpoint/2010/main" val="2240795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48267"/>
          </a:xfrm>
        </p:spPr>
        <p:txBody>
          <a:bodyPr/>
          <a:lstStyle/>
          <a:p>
            <a:r>
              <a:rPr lang="en-US" dirty="0" smtClean="0"/>
              <a:t>Judge Responsibility</a:t>
            </a:r>
            <a:endParaRPr lang="en-US" dirty="0"/>
          </a:p>
        </p:txBody>
      </p:sp>
      <p:sp>
        <p:nvSpPr>
          <p:cNvPr id="3" name="Content Placeholder 2"/>
          <p:cNvSpPr>
            <a:spLocks noGrp="1"/>
          </p:cNvSpPr>
          <p:nvPr>
            <p:ph idx="1"/>
          </p:nvPr>
        </p:nvSpPr>
        <p:spPr>
          <a:xfrm>
            <a:off x="1143000" y="1688123"/>
            <a:ext cx="9872871" cy="4407877"/>
          </a:xfrm>
        </p:spPr>
        <p:txBody>
          <a:bodyPr/>
          <a:lstStyle/>
          <a:p>
            <a:pPr>
              <a:buClr>
                <a:srgbClr val="0070C0"/>
              </a:buClr>
            </a:pPr>
            <a:r>
              <a:rPr lang="en-US" dirty="0">
                <a:solidFill>
                  <a:srgbClr val="0070C0"/>
                </a:solidFill>
              </a:rPr>
              <a:t>Upon arrival </a:t>
            </a:r>
            <a:r>
              <a:rPr lang="en-US" dirty="0" smtClean="0">
                <a:solidFill>
                  <a:srgbClr val="0070C0"/>
                </a:solidFill>
              </a:rPr>
              <a:t>Judges are </a:t>
            </a:r>
            <a:r>
              <a:rPr lang="en-US" dirty="0">
                <a:solidFill>
                  <a:srgbClr val="0070C0"/>
                </a:solidFill>
              </a:rPr>
              <a:t>required </a:t>
            </a:r>
            <a:r>
              <a:rPr lang="en-US" dirty="0" smtClean="0">
                <a:solidFill>
                  <a:srgbClr val="0070C0"/>
                </a:solidFill>
              </a:rPr>
              <a:t>to do </a:t>
            </a:r>
            <a:r>
              <a:rPr lang="en-US" dirty="0">
                <a:solidFill>
                  <a:srgbClr val="0070C0"/>
                </a:solidFill>
              </a:rPr>
              <a:t>a temperature check.</a:t>
            </a:r>
          </a:p>
          <a:p>
            <a:pPr>
              <a:buClr>
                <a:srgbClr val="0070C0"/>
              </a:buClr>
            </a:pPr>
            <a:r>
              <a:rPr lang="en-US" dirty="0" smtClean="0">
                <a:solidFill>
                  <a:srgbClr val="0070C0"/>
                </a:solidFill>
              </a:rPr>
              <a:t>Judges are required to wear masks while inside the building.  They may remove while judging if the wish.</a:t>
            </a:r>
          </a:p>
          <a:p>
            <a:pPr>
              <a:buClr>
                <a:srgbClr val="0070C0"/>
              </a:buClr>
            </a:pPr>
            <a:r>
              <a:rPr lang="en-US" dirty="0" smtClean="0">
                <a:solidFill>
                  <a:srgbClr val="0070C0"/>
                </a:solidFill>
              </a:rPr>
              <a:t>Judges </a:t>
            </a:r>
            <a:r>
              <a:rPr lang="en-US" dirty="0">
                <a:solidFill>
                  <a:srgbClr val="0070C0"/>
                </a:solidFill>
              </a:rPr>
              <a:t>are expected to comply with all posted signage and lead by example</a:t>
            </a:r>
            <a:r>
              <a:rPr lang="en-US" dirty="0" smtClean="0">
                <a:solidFill>
                  <a:srgbClr val="0070C0"/>
                </a:solidFill>
              </a:rPr>
              <a:t>.</a:t>
            </a:r>
          </a:p>
          <a:p>
            <a:pPr>
              <a:buClr>
                <a:srgbClr val="0070C0"/>
              </a:buClr>
            </a:pPr>
            <a:r>
              <a:rPr lang="en-US" dirty="0">
                <a:solidFill>
                  <a:srgbClr val="0070C0"/>
                </a:solidFill>
              </a:rPr>
              <a:t>Judges are responsible for all of their own electronics including, tablets, </a:t>
            </a:r>
            <a:r>
              <a:rPr lang="en-US" dirty="0" smtClean="0">
                <a:solidFill>
                  <a:srgbClr val="0070C0"/>
                </a:solidFill>
              </a:rPr>
              <a:t>headsets.</a:t>
            </a:r>
            <a:endParaRPr lang="en-US" dirty="0">
              <a:solidFill>
                <a:srgbClr val="0070C0"/>
              </a:solidFill>
            </a:endParaRPr>
          </a:p>
          <a:p>
            <a:r>
              <a:rPr lang="en-US" dirty="0" smtClean="0"/>
              <a:t>Judges should use proper social distancing when not judging, including transportation to/from the event.</a:t>
            </a:r>
          </a:p>
          <a:p>
            <a:r>
              <a:rPr lang="en-US" dirty="0" smtClean="0"/>
              <a:t>Judges </a:t>
            </a:r>
            <a:r>
              <a:rPr lang="en-US" dirty="0"/>
              <a:t>should be encouraged to routinely wash their hands or use hand sanitizer while inside the building</a:t>
            </a:r>
            <a:r>
              <a:rPr lang="en-US" dirty="0" smtClean="0"/>
              <a:t>.</a:t>
            </a:r>
          </a:p>
        </p:txBody>
      </p:sp>
    </p:spTree>
    <p:extLst>
      <p:ext uri="{BB962C8B-B14F-4D97-AF65-F5344CB8AC3E}">
        <p14:creationId xmlns:p14="http://schemas.microsoft.com/office/powerpoint/2010/main" val="4121737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621145"/>
            <a:ext cx="9875520" cy="936722"/>
          </a:xfrm>
        </p:spPr>
        <p:txBody>
          <a:bodyPr/>
          <a:lstStyle/>
          <a:p>
            <a:r>
              <a:rPr lang="en-US" dirty="0" smtClean="0"/>
              <a:t>Staff &amp; Volunteer Responsibility</a:t>
            </a:r>
            <a:endParaRPr lang="en-US" dirty="0"/>
          </a:p>
        </p:txBody>
      </p:sp>
      <p:sp>
        <p:nvSpPr>
          <p:cNvPr id="3" name="Content Placeholder 2"/>
          <p:cNvSpPr>
            <a:spLocks noGrp="1"/>
          </p:cNvSpPr>
          <p:nvPr>
            <p:ph idx="1"/>
          </p:nvPr>
        </p:nvSpPr>
        <p:spPr>
          <a:xfrm>
            <a:off x="1143000" y="1643244"/>
            <a:ext cx="9872871" cy="4194848"/>
          </a:xfrm>
        </p:spPr>
        <p:txBody>
          <a:bodyPr>
            <a:normAutofit/>
          </a:bodyPr>
          <a:lstStyle/>
          <a:p>
            <a:pPr>
              <a:buClr>
                <a:srgbClr val="0070C0"/>
              </a:buClr>
            </a:pPr>
            <a:r>
              <a:rPr lang="en-US" dirty="0" smtClean="0">
                <a:solidFill>
                  <a:srgbClr val="0070C0"/>
                </a:solidFill>
              </a:rPr>
              <a:t>Upon arrival Staff, Volunteers are required to a temperature check.</a:t>
            </a:r>
          </a:p>
          <a:p>
            <a:pPr>
              <a:buClr>
                <a:srgbClr val="0070C0"/>
              </a:buClr>
            </a:pPr>
            <a:r>
              <a:rPr lang="en-US" dirty="0" smtClean="0">
                <a:solidFill>
                  <a:srgbClr val="0070C0"/>
                </a:solidFill>
              </a:rPr>
              <a:t>Staff/Volunteers are </a:t>
            </a:r>
            <a:r>
              <a:rPr lang="en-US" dirty="0">
                <a:solidFill>
                  <a:srgbClr val="0070C0"/>
                </a:solidFill>
              </a:rPr>
              <a:t>required to wear a mask </a:t>
            </a:r>
            <a:r>
              <a:rPr lang="en-US" dirty="0" smtClean="0">
                <a:solidFill>
                  <a:srgbClr val="0070C0"/>
                </a:solidFill>
              </a:rPr>
              <a:t>at all times.</a:t>
            </a:r>
          </a:p>
          <a:p>
            <a:pPr>
              <a:buClr>
                <a:srgbClr val="0070C0"/>
              </a:buClr>
            </a:pPr>
            <a:r>
              <a:rPr lang="en-US" dirty="0" smtClean="0">
                <a:solidFill>
                  <a:srgbClr val="0070C0"/>
                </a:solidFill>
              </a:rPr>
              <a:t>Staff</a:t>
            </a:r>
            <a:r>
              <a:rPr lang="en-US" dirty="0">
                <a:solidFill>
                  <a:srgbClr val="0070C0"/>
                </a:solidFill>
              </a:rPr>
              <a:t>/Volunteers are expected to comply with all posted signage and lead by example</a:t>
            </a:r>
            <a:r>
              <a:rPr lang="en-US" dirty="0" smtClean="0">
                <a:solidFill>
                  <a:srgbClr val="0070C0"/>
                </a:solidFill>
              </a:rPr>
              <a:t>.</a:t>
            </a:r>
          </a:p>
          <a:p>
            <a:r>
              <a:rPr lang="en-US" dirty="0" smtClean="0"/>
              <a:t>Staff/Volunteers </a:t>
            </a:r>
            <a:r>
              <a:rPr lang="en-US" dirty="0"/>
              <a:t>should be encouraged to social distance when not interacting with </a:t>
            </a:r>
            <a:r>
              <a:rPr lang="en-US" dirty="0" smtClean="0"/>
              <a:t>groups.  This includes in any transportation to/from the event.</a:t>
            </a:r>
            <a:endParaRPr lang="en-US" dirty="0"/>
          </a:p>
          <a:p>
            <a:r>
              <a:rPr lang="en-US" dirty="0" smtClean="0"/>
              <a:t>Staff/Volunteers </a:t>
            </a:r>
            <a:r>
              <a:rPr lang="en-US" dirty="0"/>
              <a:t>should be scheduled to work individually but in cases where multiple people are needed, </a:t>
            </a:r>
            <a:r>
              <a:rPr lang="en-US" dirty="0" smtClean="0"/>
              <a:t>they should </a:t>
            </a:r>
            <a:r>
              <a:rPr lang="en-US" dirty="0"/>
              <a:t>form a “work team” in which people would routinely work together but not interact with other </a:t>
            </a:r>
            <a:r>
              <a:rPr lang="en-US" dirty="0" smtClean="0"/>
              <a:t>work </a:t>
            </a:r>
            <a:r>
              <a:rPr lang="en-US" dirty="0"/>
              <a:t>teams</a:t>
            </a:r>
            <a:r>
              <a:rPr lang="en-US" dirty="0" smtClean="0"/>
              <a:t>.</a:t>
            </a:r>
            <a:endParaRPr lang="en-US" dirty="0"/>
          </a:p>
        </p:txBody>
      </p:sp>
    </p:spTree>
    <p:extLst>
      <p:ext uri="{BB962C8B-B14F-4D97-AF65-F5344CB8AC3E}">
        <p14:creationId xmlns:p14="http://schemas.microsoft.com/office/powerpoint/2010/main" val="203922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15908</TotalTime>
  <Words>3085</Words>
  <Application>Microsoft Office PowerPoint</Application>
  <PresentationFormat>Widescreen</PresentationFormat>
  <Paragraphs>338</Paragraphs>
  <Slides>46</Slides>
  <Notes>46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Calibri</vt:lpstr>
      <vt:lpstr>Corbel</vt:lpstr>
      <vt:lpstr>Mangal</vt:lpstr>
      <vt:lpstr>Basis</vt:lpstr>
      <vt:lpstr> POTENTIAL IN-PERSON  Event Procedures</vt:lpstr>
      <vt:lpstr>Table of Contents</vt:lpstr>
      <vt:lpstr>Overview</vt:lpstr>
      <vt:lpstr>Before an Event</vt:lpstr>
      <vt:lpstr>Individual Responsibility</vt:lpstr>
      <vt:lpstr>Group Responsibility</vt:lpstr>
      <vt:lpstr>Spectator Responsibility  (Consider hosting events without an audience – but if an audience is allowed)</vt:lpstr>
      <vt:lpstr>Judge Responsibility</vt:lpstr>
      <vt:lpstr>Staff &amp; Volunteer Responsibility</vt:lpstr>
      <vt:lpstr>Back of House</vt:lpstr>
      <vt:lpstr>Group Check In (Set Up)</vt:lpstr>
      <vt:lpstr>Group Check In (Process)</vt:lpstr>
      <vt:lpstr>Group Holding Areas</vt:lpstr>
      <vt:lpstr>Group Restrooms</vt:lpstr>
      <vt:lpstr>Group Changing Rooms</vt:lpstr>
      <vt:lpstr>Indoor Warm Up Areas</vt:lpstr>
      <vt:lpstr>Percussion/Winds Letter Lot Areas/ Color Guard Outdoor Warm Up Areas</vt:lpstr>
      <vt:lpstr>Prop Storage</vt:lpstr>
      <vt:lpstr>Floor Refolding</vt:lpstr>
      <vt:lpstr>Judge Room</vt:lpstr>
      <vt:lpstr>Tabulation Room</vt:lpstr>
      <vt:lpstr>Additional Back of House Space</vt:lpstr>
      <vt:lpstr>Front of House</vt:lpstr>
      <vt:lpstr>Spectator Entrance/Exit (Building) (Consider hosting events without an audience – but if an audience is allowed)</vt:lpstr>
      <vt:lpstr>Ticket Sales</vt:lpstr>
      <vt:lpstr>Concessions</vt:lpstr>
      <vt:lpstr>Restrooms</vt:lpstr>
      <vt:lpstr>Vendor Space</vt:lpstr>
      <vt:lpstr>Performance Area</vt:lpstr>
      <vt:lpstr>Performance Entrance/Exit</vt:lpstr>
      <vt:lpstr>Performance Gym</vt:lpstr>
      <vt:lpstr>Spectator Entrance/Exit (Performance Gym)</vt:lpstr>
      <vt:lpstr>Spectator Seating</vt:lpstr>
      <vt:lpstr>Backside Seating Entrance/Exit (if offered)</vt:lpstr>
      <vt:lpstr>Backside Seating (if offered)</vt:lpstr>
      <vt:lpstr>Announcer/Sound Area</vt:lpstr>
      <vt:lpstr>Judge Area/Seating</vt:lpstr>
      <vt:lpstr>Finale/Retreat</vt:lpstr>
      <vt:lpstr>Parking Lot</vt:lpstr>
      <vt:lpstr>Spectator Parking</vt:lpstr>
      <vt:lpstr>Bus/Truck Parking</vt:lpstr>
      <vt:lpstr>Scheduling Considerations</vt:lpstr>
      <vt:lpstr>Scheduling Considerations</vt:lpstr>
      <vt:lpstr>Resources</vt:lpstr>
      <vt:lpstr>Appendix A Additional Supplies Needed</vt:lpstr>
      <vt:lpstr>Appendix B NFHS Self Monitoring /Risk Assessment Questionnaire 7/13/20</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 new Event Procedures</dc:title>
  <dc:creator>Lyera Hammons</dc:creator>
  <cp:lastModifiedBy>Lyera Hammons</cp:lastModifiedBy>
  <cp:revision>166</cp:revision>
  <cp:lastPrinted>2020-08-13T16:44:03Z</cp:lastPrinted>
  <dcterms:created xsi:type="dcterms:W3CDTF">2020-05-28T18:49:27Z</dcterms:created>
  <dcterms:modified xsi:type="dcterms:W3CDTF">2020-08-13T20:52:42Z</dcterms:modified>
</cp:coreProperties>
</file>